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2" r:id="rId2"/>
    <p:sldId id="268" r:id="rId3"/>
    <p:sldId id="283" r:id="rId4"/>
    <p:sldId id="279" r:id="rId5"/>
    <p:sldId id="281" r:id="rId6"/>
    <p:sldId id="282" r:id="rId7"/>
    <p:sldId id="273" r:id="rId8"/>
    <p:sldId id="284" r:id="rId9"/>
    <p:sldId id="272" r:id="rId10"/>
    <p:sldId id="286" r:id="rId11"/>
    <p:sldId id="285" r:id="rId12"/>
    <p:sldId id="287" r:id="rId13"/>
  </p:sldIdLst>
  <p:sldSz cx="9144000" cy="6858000" type="screen4x3"/>
  <p:notesSz cx="6918325" cy="10048875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4760"/>
    <a:srgbClr val="D30547"/>
    <a:srgbClr val="939939"/>
    <a:srgbClr val="933311"/>
    <a:srgbClr val="FFC61E"/>
    <a:srgbClr val="00A3DD"/>
    <a:srgbClr val="E28C05"/>
    <a:srgbClr val="0051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58" autoAdjust="0"/>
    <p:restoredTop sz="90929"/>
  </p:normalViewPr>
  <p:slideViewPr>
    <p:cSldViewPr>
      <p:cViewPr varScale="1">
        <p:scale>
          <a:sx n="90" d="100"/>
          <a:sy n="90" d="100"/>
        </p:scale>
        <p:origin x="130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u="none"/>
            </a:pPr>
            <a:r>
              <a:rPr lang="en-US"/>
              <a:t>Operating Surplus</a:t>
            </a:r>
          </a:p>
        </c:rich>
      </c:tx>
      <c:layout/>
      <c:overlay val="0"/>
    </c:title>
    <c:autoTitleDeleted val="0"/>
    <c:view3D>
      <c:rotX val="10"/>
      <c:rotY val="2"/>
      <c:rAngAx val="1"/>
    </c:view3D>
    <c:floor>
      <c:thickness val="0"/>
      <c:spPr>
        <a:solidFill>
          <a:schemeClr val="bg1">
            <a:lumMod val="85000"/>
          </a:schemeClr>
        </a:solidFill>
      </c:spPr>
    </c:floor>
    <c:sideWall>
      <c:thickness val="0"/>
      <c:spPr>
        <a:noFill/>
        <a:ln>
          <a:noFill/>
        </a:ln>
      </c:spPr>
    </c:sideWall>
    <c:backWall>
      <c:thickness val="0"/>
      <c:spPr>
        <a:noFill/>
        <a:ln>
          <a:noFill/>
        </a:ln>
      </c:spPr>
    </c:backWall>
    <c:plotArea>
      <c:layout/>
      <c:bar3DChart>
        <c:barDir val="col"/>
        <c:grouping val="clustered"/>
        <c:varyColors val="1"/>
        <c:ser>
          <c:idx val="0"/>
          <c:order val="0"/>
          <c:tx>
            <c:strRef>
              <c:f>'Financial Summary'!$M$2</c:f>
              <c:strCache>
                <c:ptCount val="1"/>
                <c:pt idx="0">
                  <c:v>Operating Result</c:v>
                </c:pt>
              </c:strCache>
            </c:strRef>
          </c:tx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'Financial Summary'!$N$1:$R$1</c:f>
              <c:strCache>
                <c:ptCount val="5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</c:strCache>
            </c:strRef>
          </c:cat>
          <c:val>
            <c:numRef>
              <c:f>'Financial Summary'!$N$2:$R$2</c:f>
              <c:numCache>
                <c:formatCode>_-* #,##0_-;\-* #,##0_-;_-* "-"??_-;_-@_-</c:formatCode>
                <c:ptCount val="5"/>
                <c:pt idx="0">
                  <c:v>4978</c:v>
                </c:pt>
                <c:pt idx="1">
                  <c:v>14890</c:v>
                </c:pt>
                <c:pt idx="2">
                  <c:v>15204</c:v>
                </c:pt>
                <c:pt idx="3">
                  <c:v>19677</c:v>
                </c:pt>
                <c:pt idx="4">
                  <c:v>26749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00363528"/>
        <c:axId val="223795352"/>
        <c:axId val="0"/>
      </c:bar3DChart>
      <c:catAx>
        <c:axId val="300363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23795352"/>
        <c:crosses val="autoZero"/>
        <c:auto val="1"/>
        <c:lblAlgn val="ctr"/>
        <c:lblOffset val="100"/>
        <c:noMultiLvlLbl val="0"/>
      </c:catAx>
      <c:valAx>
        <c:axId val="223795352"/>
        <c:scaling>
          <c:orientation val="minMax"/>
          <c:max val="30000"/>
        </c:scaling>
        <c:delete val="0"/>
        <c:axPos val="l"/>
        <c:majorGridlines>
          <c:spPr>
            <a:ln>
              <a:solidFill>
                <a:schemeClr val="tx1">
                  <a:tint val="75000"/>
                  <a:shade val="95000"/>
                  <a:satMod val="105000"/>
                </a:schemeClr>
              </a:solidFill>
            </a:ln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ln w="0"/>
        </c:spPr>
        <c:txPr>
          <a:bodyPr/>
          <a:lstStyle/>
          <a:p>
            <a:pPr>
              <a:defRPr sz="1000"/>
            </a:pPr>
            <a:endParaRPr lang="en-US"/>
          </a:p>
        </c:txPr>
        <c:crossAx val="300363528"/>
        <c:crosses val="autoZero"/>
        <c:crossBetween val="between"/>
        <c:majorUnit val="10000"/>
        <c:dispUnits>
          <c:builtInUnit val="thousands"/>
          <c:dispUnitsLbl>
            <c:layout/>
            <c:tx>
              <c:rich>
                <a:bodyPr/>
                <a:lstStyle/>
                <a:p>
                  <a:pPr>
                    <a:defRPr/>
                  </a:pPr>
                  <a:r>
                    <a:rPr lang="en-US"/>
                    <a:t>Millions $</a:t>
                  </a:r>
                </a:p>
              </c:rich>
            </c:tx>
          </c:dispUnitsLbl>
        </c:dispUnits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98147" cy="50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61" tIns="46880" rIns="93761" bIns="46880" numCol="1" anchor="t" anchorCtr="0" compatLnSpc="1">
            <a:prstTxWarp prst="textNoShape">
              <a:avLst/>
            </a:prstTxWarp>
          </a:bodyPr>
          <a:lstStyle>
            <a:lvl1pPr defTabSz="936959">
              <a:defRPr sz="13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0179" y="2"/>
            <a:ext cx="2998147" cy="50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61" tIns="46880" rIns="93761" bIns="46880" numCol="1" anchor="t" anchorCtr="0" compatLnSpc="1">
            <a:prstTxWarp prst="textNoShape">
              <a:avLst/>
            </a:prstTxWarp>
          </a:bodyPr>
          <a:lstStyle>
            <a:lvl1pPr algn="r" defTabSz="936959">
              <a:defRPr sz="13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45418"/>
            <a:ext cx="2998147" cy="50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61" tIns="46880" rIns="93761" bIns="46880" numCol="1" anchor="b" anchorCtr="0" compatLnSpc="1">
            <a:prstTxWarp prst="textNoShape">
              <a:avLst/>
            </a:prstTxWarp>
          </a:bodyPr>
          <a:lstStyle>
            <a:lvl1pPr defTabSz="936959">
              <a:defRPr sz="13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0179" y="9545418"/>
            <a:ext cx="2998147" cy="50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61" tIns="46880" rIns="93761" bIns="46880" numCol="1" anchor="b" anchorCtr="0" compatLnSpc="1">
            <a:prstTxWarp prst="textNoShape">
              <a:avLst/>
            </a:prstTxWarp>
          </a:bodyPr>
          <a:lstStyle>
            <a:lvl1pPr algn="r" defTabSz="936959">
              <a:defRPr sz="1300">
                <a:solidFill>
                  <a:schemeClr val="tx1"/>
                </a:solidFill>
              </a:defRPr>
            </a:lvl1pPr>
          </a:lstStyle>
          <a:p>
            <a:fld id="{EE3AB92F-9974-4B25-BD4B-B555A2E76C9C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1814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98147" cy="503457"/>
          </a:xfrm>
          <a:prstGeom prst="rect">
            <a:avLst/>
          </a:prstGeom>
        </p:spPr>
        <p:txBody>
          <a:bodyPr vert="horz" lIns="89500" tIns="44751" rIns="89500" bIns="447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18632" y="2"/>
            <a:ext cx="2998147" cy="503457"/>
          </a:xfrm>
          <a:prstGeom prst="rect">
            <a:avLst/>
          </a:prstGeom>
        </p:spPr>
        <p:txBody>
          <a:bodyPr vert="horz" lIns="89500" tIns="44751" rIns="89500" bIns="44751" rtlCol="0"/>
          <a:lstStyle>
            <a:lvl1pPr algn="r">
              <a:defRPr sz="1200"/>
            </a:lvl1pPr>
          </a:lstStyle>
          <a:p>
            <a:fld id="{E4D6C5E3-B4C0-4386-B194-45DCB12644A3}" type="datetimeFigureOut">
              <a:rPr lang="en-AU" smtClean="0"/>
              <a:t>4/11/2016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8563" y="1257300"/>
            <a:ext cx="4521200" cy="3390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00" tIns="44751" rIns="89500" bIns="44751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1524" y="4836616"/>
            <a:ext cx="5535279" cy="3955955"/>
          </a:xfrm>
          <a:prstGeom prst="rect">
            <a:avLst/>
          </a:prstGeom>
        </p:spPr>
        <p:txBody>
          <a:bodyPr vert="horz" lIns="89500" tIns="44751" rIns="89500" bIns="4475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45418"/>
            <a:ext cx="2998147" cy="503457"/>
          </a:xfrm>
          <a:prstGeom prst="rect">
            <a:avLst/>
          </a:prstGeom>
        </p:spPr>
        <p:txBody>
          <a:bodyPr vert="horz" lIns="89500" tIns="44751" rIns="89500" bIns="447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18632" y="9545418"/>
            <a:ext cx="2998147" cy="503457"/>
          </a:xfrm>
          <a:prstGeom prst="rect">
            <a:avLst/>
          </a:prstGeom>
        </p:spPr>
        <p:txBody>
          <a:bodyPr vert="horz" lIns="89500" tIns="44751" rIns="89500" bIns="44751" rtlCol="0" anchor="b"/>
          <a:lstStyle>
            <a:lvl1pPr algn="r">
              <a:defRPr sz="1200"/>
            </a:lvl1pPr>
          </a:lstStyle>
          <a:p>
            <a:fld id="{F76685DF-BC62-4423-9FBA-D798EC20C0E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507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467"/>
              </a:spcBef>
            </a:pPr>
            <a:r>
              <a:rPr lang="en-AU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.  The</a:t>
            </a:r>
            <a:r>
              <a:rPr lang="en-AU" spc="-15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AU" spc="-25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f</a:t>
            </a:r>
            <a:r>
              <a:rPr lang="en-AU" spc="-20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</a:t>
            </a:r>
            <a:r>
              <a:rPr lang="en-AU" spc="-10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v</a:t>
            </a:r>
            <a:r>
              <a:rPr lang="en-AU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ou</a:t>
            </a:r>
            <a:r>
              <a:rPr lang="en-AU" spc="-25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</a:t>
            </a:r>
            <a:r>
              <a:rPr lang="en-AU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able</a:t>
            </a:r>
            <a:r>
              <a:rPr lang="en-AU" spc="-15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AU" spc="-25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v</a:t>
            </a:r>
            <a:r>
              <a:rPr lang="en-AU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ariance</a:t>
            </a:r>
            <a:r>
              <a:rPr lang="en-AU" spc="-15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AU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is</a:t>
            </a:r>
            <a:r>
              <a:rPr lang="en-AU" spc="-15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AU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due</a:t>
            </a:r>
            <a:r>
              <a:rPr lang="en-AU" spc="-20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AU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mainly</a:t>
            </a:r>
            <a:r>
              <a:rPr lang="en-AU" spc="-15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t</a:t>
            </a:r>
            <a:r>
              <a:rPr lang="en-AU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o:</a:t>
            </a:r>
            <a:endParaRPr lang="en-AU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7872" indent="-347872">
              <a:lnSpc>
                <a:spcPct val="107000"/>
              </a:lnSpc>
              <a:buFont typeface="Wingdings" panose="05000000000000000000" pitchFamily="2" charset="2"/>
              <a:buChar char=""/>
            </a:pPr>
            <a:r>
              <a:rPr lang="en-US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$4.0M Resort and recreation levy income was favourable to budget reflecting an increase in building development. These funds are quarantined in a statutory reserve to be made available for future open space enhancement.</a:t>
            </a:r>
            <a:endParaRPr lang="en-AU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7872" indent="-347872">
              <a:lnSpc>
                <a:spcPct val="107000"/>
              </a:lnSpc>
              <a:buFont typeface="Wingdings" panose="05000000000000000000" pitchFamily="2" charset="2"/>
              <a:buChar char=""/>
            </a:pPr>
            <a:r>
              <a:rPr lang="en-US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$582k operating grants received in advance predominantly for Aged &amp; Disability programs to be delivered in 2016/17. </a:t>
            </a:r>
            <a:endParaRPr lang="en-AU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7872" indent="-347872">
              <a:lnSpc>
                <a:spcPct val="107000"/>
              </a:lnSpc>
              <a:buFont typeface="Wingdings" panose="05000000000000000000" pitchFamily="2" charset="2"/>
              <a:buChar char=""/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$598k carbon tax rebate for carbon tax paid in prior years on the waste disposal contract.</a:t>
            </a:r>
            <a:endParaRPr lang="en-AU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7872" indent="-347872">
              <a:lnSpc>
                <a:spcPct val="107000"/>
              </a:lnSpc>
              <a:buFont typeface="Wingdings" panose="05000000000000000000" pitchFamily="2" charset="2"/>
              <a:buChar char=""/>
              <a:tabLst>
                <a:tab pos="456743" algn="l"/>
              </a:tabLst>
            </a:pPr>
            <a:r>
              <a:rPr lang="en-AU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$768k parking fines favourable to budget reflecting 43% increase in parking infringements issued due to better weather conditions and an increase in weekend patrols throughout the year</a:t>
            </a:r>
            <a:endParaRPr lang="en-AU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7872" indent="-347872">
              <a:buFont typeface="Wingdings" panose="05000000000000000000" pitchFamily="2" charset="2"/>
              <a:buChar char=""/>
            </a:pPr>
            <a:r>
              <a:rPr lang="en-AU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Expenditure was $2.48M favourable to budget as a result of a number of savings initiatives achieved during the year.</a:t>
            </a:r>
            <a:endParaRPr lang="en-AU" dirty="0"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85DF-BC62-4423-9FBA-D798EC20C0EC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3245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85DF-BC62-4423-9FBA-D798EC20C0EC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6215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85DF-BC62-4423-9FBA-D798EC20C0EC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1550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B876CF-6356-4110-BFB0-8CA3EBF786C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8A1342-D192-45E4-A320-774B73B6735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164FC2-8F84-43F5-843F-B381A1703A90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B74727-9B2E-493D-B10A-3D049C2B901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92CC4E-FD6D-4820-BF15-9081BE163E66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FF251-6F43-4986-B17A-BAC27045B97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6EBB0E-5D4B-4F5C-9A7E-99D0564342F5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14C831-18EC-4E69-AF8E-B434952DA0ED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B3366-CDAB-43E6-A0AA-9C07F8DC8A16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6F135-F6FD-4D72-8C4A-8014EFC9F892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C625E-356A-406A-B225-0DA19B0E064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51D047AE-0352-4438-95E3-BA9DBD21279A}" type="slidenum">
              <a:rPr lang="en-AU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12C9F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Bayside City Council</a:t>
            </a:r>
            <a:br>
              <a:rPr lang="en-AU" dirty="0" smtClean="0"/>
            </a:br>
            <a:r>
              <a:rPr lang="en-AU" dirty="0" smtClean="0"/>
              <a:t>Financial Positon and Future Challenges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0252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1143000"/>
          </a:xfrm>
        </p:spPr>
        <p:txBody>
          <a:bodyPr/>
          <a:lstStyle/>
          <a:p>
            <a:r>
              <a:rPr lang="en-AU" sz="1800" dirty="0" smtClean="0"/>
              <a:t>2015/16 Results</a:t>
            </a:r>
            <a:r>
              <a:rPr lang="en-AU" sz="2400" dirty="0" smtClean="0"/>
              <a:t/>
            </a:r>
            <a:br>
              <a:rPr lang="en-AU" sz="2400" dirty="0" smtClean="0"/>
            </a:br>
            <a:r>
              <a:rPr lang="en-AU" sz="2400" dirty="0" smtClean="0"/>
              <a:t/>
            </a:r>
            <a:br>
              <a:rPr lang="en-AU" sz="2400" dirty="0" smtClean="0"/>
            </a:br>
            <a:r>
              <a:rPr lang="en-AU" sz="2400" dirty="0" smtClean="0"/>
              <a:t>Operating Surplus</a:t>
            </a:r>
            <a:endParaRPr lang="en-A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708" y="4509120"/>
            <a:ext cx="7342584" cy="1226840"/>
          </a:xfrm>
        </p:spPr>
        <p:txBody>
          <a:bodyPr/>
          <a:lstStyle/>
          <a:p>
            <a:r>
              <a:rPr lang="en-A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Operating surplus of $26.75M</a:t>
            </a:r>
          </a:p>
          <a:p>
            <a:r>
              <a:rPr lang="en-A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Surplus used to fund debt reduction and Capital works expenditure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2283720"/>
              </p:ext>
            </p:extLst>
          </p:nvPr>
        </p:nvGraphicFramePr>
        <p:xfrm>
          <a:off x="900708" y="1340768"/>
          <a:ext cx="7127676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189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326875"/>
            <a:ext cx="7772400" cy="1143000"/>
          </a:xfrm>
        </p:spPr>
        <p:txBody>
          <a:bodyPr/>
          <a:lstStyle/>
          <a:p>
            <a:r>
              <a:rPr lang="en-US" sz="1800" dirty="0" smtClean="0"/>
              <a:t>2015/16 Results</a:t>
            </a:r>
            <a:endParaRPr lang="en-AU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1268760"/>
            <a:ext cx="7772400" cy="4114800"/>
          </a:xfrm>
        </p:spPr>
        <p:txBody>
          <a:bodyPr/>
          <a:lstStyle/>
          <a:p>
            <a:pPr marL="57150" indent="0">
              <a:buNone/>
            </a:pPr>
            <a:r>
              <a:rPr lang="en-AU" sz="2000" b="1" dirty="0" smtClean="0">
                <a:solidFill>
                  <a:schemeClr val="accent6"/>
                </a:solidFill>
              </a:rPr>
              <a:t>Savings </a:t>
            </a:r>
            <a:r>
              <a:rPr lang="en-AU" sz="2000" b="1" dirty="0">
                <a:solidFill>
                  <a:schemeClr val="accent6"/>
                </a:solidFill>
              </a:rPr>
              <a:t>in the Operating Services Budget</a:t>
            </a:r>
          </a:p>
          <a:p>
            <a:pPr marL="0" indent="0">
              <a:buNone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Cumulative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Savings in the Operating Services Budget over the last 3 years $4.2M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Savings identified for 2016/17 $577k (1% of net cost of services)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Capacity to achieve further savings without impacting service delivery diminishing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3501008"/>
            <a:ext cx="5976664" cy="248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5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326875"/>
            <a:ext cx="7772400" cy="1143000"/>
          </a:xfrm>
        </p:spPr>
        <p:txBody>
          <a:bodyPr/>
          <a:lstStyle/>
          <a:p>
            <a:r>
              <a:rPr lang="en-US" sz="1800" dirty="0" smtClean="0"/>
              <a:t>2015/16 Results</a:t>
            </a:r>
            <a:endParaRPr lang="en-AU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1268760"/>
            <a:ext cx="7772400" cy="4114800"/>
          </a:xfrm>
        </p:spPr>
        <p:txBody>
          <a:bodyPr/>
          <a:lstStyle/>
          <a:p>
            <a:pPr marL="57150" indent="0">
              <a:buNone/>
            </a:pPr>
            <a:r>
              <a:rPr lang="en-AU" sz="2000" b="1" dirty="0">
                <a:solidFill>
                  <a:schemeClr val="accent6"/>
                </a:solidFill>
              </a:rPr>
              <a:t>Net cost of services 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Net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 of services increase 2.4% to $54.6 million in 2016/17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Net cost per assessment increase 1.3% to $1,245 in 2016/17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6" y="2564904"/>
            <a:ext cx="7706012" cy="32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326875"/>
            <a:ext cx="7772400" cy="1143000"/>
          </a:xfrm>
        </p:spPr>
        <p:txBody>
          <a:bodyPr/>
          <a:lstStyle/>
          <a:p>
            <a:r>
              <a:rPr lang="en-US" sz="1800" dirty="0" smtClean="0"/>
              <a:t>2015/16 Results</a:t>
            </a:r>
            <a:endParaRPr lang="en-AU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1268760"/>
            <a:ext cx="7772400" cy="4114800"/>
          </a:xfrm>
        </p:spPr>
        <p:txBody>
          <a:bodyPr/>
          <a:lstStyle/>
          <a:p>
            <a:pPr marL="57150" indent="0">
              <a:buNone/>
            </a:pPr>
            <a:r>
              <a:rPr lang="en-AU" sz="2000" b="1" dirty="0">
                <a:solidFill>
                  <a:schemeClr val="accent6"/>
                </a:solidFill>
              </a:rPr>
              <a:t>Increase in Capital investment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Investment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infrastructure has increased significantly in recent years funded by savings in the operating budget and an increase in external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funding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0050" lvl="1" indent="0">
              <a:buNone/>
            </a:pP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780928"/>
            <a:ext cx="6910535" cy="28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6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326875"/>
            <a:ext cx="7772400" cy="1143000"/>
          </a:xfrm>
        </p:spPr>
        <p:txBody>
          <a:bodyPr/>
          <a:lstStyle/>
          <a:p>
            <a:r>
              <a:rPr lang="en-US" sz="1800" dirty="0" smtClean="0"/>
              <a:t>2015/16 Results</a:t>
            </a:r>
            <a:endParaRPr lang="en-AU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1268760"/>
            <a:ext cx="7772400" cy="4114800"/>
          </a:xfrm>
        </p:spPr>
        <p:txBody>
          <a:bodyPr/>
          <a:lstStyle/>
          <a:p>
            <a:pPr marL="57150" indent="0">
              <a:buNone/>
            </a:pPr>
            <a:r>
              <a:rPr lang="en-AU" sz="2000" b="1" dirty="0">
                <a:solidFill>
                  <a:schemeClr val="accent6"/>
                </a:solidFill>
              </a:rPr>
              <a:t>Reduction in debt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Council has committed to repaying debt as it matures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Debt free in 2017/18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 provides flexibility for infrastructure investment in the future</a:t>
            </a:r>
          </a:p>
          <a:p>
            <a:pPr marL="400050" lvl="1" indent="0">
              <a:buNone/>
            </a:pP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852936"/>
            <a:ext cx="7237381" cy="301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26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772400" cy="1143000"/>
          </a:xfrm>
        </p:spPr>
        <p:txBody>
          <a:bodyPr/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Looking ahead - Key </a:t>
            </a:r>
            <a:r>
              <a:rPr lang="en-US" sz="2400" dirty="0"/>
              <a:t>financial </a:t>
            </a:r>
            <a:r>
              <a:rPr lang="en-US" sz="2400" dirty="0" smtClean="0"/>
              <a:t>challenges: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611560" y="1268760"/>
            <a:ext cx="784440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Rate Capping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Managing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within a narrow revenue base with limited growth opportunities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Maintaining sufficient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funding to renew existing assets and deliver new infrastructure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Continuing to provide an appropriate range and level of services to the community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Managing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ongoing cost shifting from other levels of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government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26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400" dirty="0" smtClean="0"/>
              <a:t>The Ongoing Impact of Rate Capping</a:t>
            </a:r>
            <a:endParaRPr lang="en-A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>
                <a:solidFill>
                  <a:schemeClr val="tx1"/>
                </a:solidFill>
              </a:rPr>
              <a:t>The Long Term Financial Plan had been based on an annual 4.3% rate Increase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The introduction of rate capping linked to CPI at around 2.5% reduced the amount of rate income by $1.4Mill for 16/17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The cumulative impact of a rate cap at 2.5% is around $75 mill over the 10 year plan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Early indications are that the rate cap for 17/18 will be around 1.75%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Delivering a further reduction in revenue of $576K compounding into the future on top of the $500k in cuts required to make the LTFP work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If CPI remains that low for an extended period the adjustments we need to make to remain sustainable will have to occur earlier than had been anticipated</a:t>
            </a:r>
            <a:endParaRPr lang="en-A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61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72400" cy="1143000"/>
          </a:xfrm>
        </p:spPr>
        <p:txBody>
          <a:bodyPr/>
          <a:lstStyle/>
          <a:p>
            <a:r>
              <a:rPr lang="en-US" sz="2400" dirty="0"/>
              <a:t>Strategies to address the </a:t>
            </a:r>
            <a:r>
              <a:rPr lang="en-US" sz="2400" dirty="0" smtClean="0"/>
              <a:t>challenges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642066" y="980728"/>
            <a:ext cx="7566921" cy="4191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1" hangingPunct="1">
              <a:spcBef>
                <a:spcPct val="20000"/>
              </a:spcBef>
              <a:buFontTx/>
              <a:buChar char="•"/>
            </a:pPr>
            <a:endParaRPr lang="en-US" sz="1800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  <a:p>
            <a:pPr marL="342900" lvl="0" indent="-342900" eaLnBrk="1" hangingPunct="1">
              <a:spcBef>
                <a:spcPct val="20000"/>
              </a:spcBef>
              <a:buFontTx/>
              <a:buChar char="•"/>
            </a:pPr>
            <a:endParaRPr lang="en-US" sz="18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  <a:p>
            <a:pPr marL="342900" lvl="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Use our strong cash position to </a:t>
            </a:r>
            <a:r>
              <a:rPr lang="en-US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fund capital renewal and new/upgrade </a:t>
            </a:r>
            <a:r>
              <a: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works 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Accelerated reduction of long term debt held </a:t>
            </a:r>
            <a:r>
              <a:rPr lang="en-US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by </a:t>
            </a:r>
            <a:r>
              <a: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Council to loan repayment obligations and to create some flexibility for future funding 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Strategic </a:t>
            </a:r>
            <a:r>
              <a:rPr lang="en-US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reviews of Council services – What services </a:t>
            </a:r>
            <a:r>
              <a: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should we deliver and how best to deliver them</a:t>
            </a:r>
            <a:endParaRPr lang="en-US" sz="18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  <a:p>
            <a:pPr marL="342900" lvl="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Efficiency </a:t>
            </a:r>
            <a:r>
              <a: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gains / cuts </a:t>
            </a:r>
            <a:r>
              <a:rPr lang="en-US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in the operating budget </a:t>
            </a:r>
            <a:endParaRPr lang="en-US" sz="1800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  <a:p>
            <a:pPr marL="342900" lvl="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Alternative sources of revenue 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-"/>
            </a:pPr>
            <a:r>
              <a: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fees </a:t>
            </a:r>
            <a:r>
              <a:rPr lang="en-US" sz="18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and </a:t>
            </a:r>
            <a:r>
              <a: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charges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-"/>
            </a:pPr>
            <a:r>
              <a: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financial returns on property portfolio. </a:t>
            </a:r>
          </a:p>
          <a:p>
            <a:pPr marL="285750" indent="-28575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8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Reductions in capital works beyond Year 4</a:t>
            </a:r>
            <a:endParaRPr lang="en-US" sz="1800" kern="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302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400" dirty="0" smtClean="0"/>
              <a:t>Financial Impact of Change of Use for Elsternwick Park </a:t>
            </a:r>
            <a:endParaRPr lang="en-A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sz="2400" dirty="0" smtClean="0">
                <a:solidFill>
                  <a:schemeClr val="tx1"/>
                </a:solidFill>
              </a:rPr>
              <a:t>Capital Costs</a:t>
            </a:r>
          </a:p>
          <a:p>
            <a:pPr marL="0" indent="0">
              <a:buNone/>
            </a:pPr>
            <a:endParaRPr lang="en-AU" sz="2400" dirty="0" smtClean="0">
              <a:solidFill>
                <a:schemeClr val="tx1"/>
              </a:solidFill>
            </a:endParaRPr>
          </a:p>
          <a:p>
            <a:r>
              <a:rPr lang="en-AU" dirty="0" smtClean="0">
                <a:solidFill>
                  <a:schemeClr val="tx1"/>
                </a:solidFill>
              </a:rPr>
              <a:t>The current 4 Year Indicative Capital Program contains $6.2 million for works at Elsternwick Park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There is some potential for this amount to be increased however, there is competition for available funds</a:t>
            </a:r>
            <a:endParaRPr lang="en-A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11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400" dirty="0" smtClean="0"/>
              <a:t>Financial Impact of Change of Use at Elsternwick Park</a:t>
            </a:r>
            <a:endParaRPr lang="en-A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sz="2400" dirty="0" smtClean="0">
                <a:solidFill>
                  <a:schemeClr val="tx1"/>
                </a:solidFill>
              </a:rPr>
              <a:t>Operating Budget</a:t>
            </a:r>
          </a:p>
          <a:p>
            <a:endParaRPr lang="en-AU" dirty="0">
              <a:solidFill>
                <a:schemeClr val="tx1"/>
              </a:solidFill>
            </a:endParaRPr>
          </a:p>
          <a:p>
            <a:r>
              <a:rPr lang="en-AU" dirty="0" smtClean="0">
                <a:solidFill>
                  <a:schemeClr val="tx1"/>
                </a:solidFill>
              </a:rPr>
              <a:t>Golf Course generates Income of $114,000 per annum for Council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The costs of maintaining the course are met by the contractor.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Should the golf course cease to operate the estimated net impact on Council is around $400k per annum – offsetting reductions in other expenditure areas would have to be found to offset this.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The 17/18 Budget already requires recurrent cuts in the operating budget of just over $1mill – another $400k will not be easily found.</a:t>
            </a:r>
            <a:endParaRPr lang="en-A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75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Existing Lease Conditions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>
                <a:solidFill>
                  <a:schemeClr val="tx1"/>
                </a:solidFill>
              </a:rPr>
              <a:t>The current golf course lease expires in 2018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The </a:t>
            </a:r>
            <a:r>
              <a:rPr lang="en-AU" dirty="0" err="1" smtClean="0">
                <a:solidFill>
                  <a:schemeClr val="tx1"/>
                </a:solidFill>
              </a:rPr>
              <a:t>leasee</a:t>
            </a:r>
            <a:r>
              <a:rPr lang="en-AU" dirty="0" smtClean="0">
                <a:solidFill>
                  <a:schemeClr val="tx1"/>
                </a:solidFill>
              </a:rPr>
              <a:t> has two 5 year options available to exercise at its discretion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The number of rounds played at the course has declined over time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The number of rounds for 2015/16 is 21,200 – not enough to sustain the long term operation of the course without subsidy</a:t>
            </a:r>
            <a:endParaRPr lang="en-A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67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CC_Presentation">
  <a:themeElements>
    <a:clrScheme name="BCC_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CC_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rgbClr val="0051BA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rgbClr val="0051BA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CC_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CC_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CC_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CC_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CC_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CC_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E:\Design Style\Bayside Brand\Council templates\Internal Use\Powerpoint\BCC_Presentation.pot</Template>
  <TotalTime>2259</TotalTime>
  <Words>748</Words>
  <Application>Microsoft Office PowerPoint</Application>
  <PresentationFormat>On-screen Show (4:3)</PresentationFormat>
  <Paragraphs>74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MS Mincho</vt:lpstr>
      <vt:lpstr>Arial</vt:lpstr>
      <vt:lpstr>Calibri</vt:lpstr>
      <vt:lpstr>Cambria</vt:lpstr>
      <vt:lpstr>Times New Roman</vt:lpstr>
      <vt:lpstr>Wingdings</vt:lpstr>
      <vt:lpstr>ヒラギノ角ゴ Pro W3</vt:lpstr>
      <vt:lpstr>BCC_Presentation</vt:lpstr>
      <vt:lpstr>Bayside City Council Financial Positon and Future Challenges</vt:lpstr>
      <vt:lpstr>2015/16 Results  Operating Surplus</vt:lpstr>
      <vt:lpstr>2015/16 Results</vt:lpstr>
      <vt:lpstr>2015/16 Results</vt:lpstr>
      <vt:lpstr>2015/16 Results</vt:lpstr>
      <vt:lpstr>2015/16 Results</vt:lpstr>
      <vt:lpstr> Looking ahead - Key financial challenges:</vt:lpstr>
      <vt:lpstr>The Ongoing Impact of Rate Capping</vt:lpstr>
      <vt:lpstr>Strategies to address the challenges</vt:lpstr>
      <vt:lpstr>Financial Impact of Change of Use for Elsternwick Park </vt:lpstr>
      <vt:lpstr>Financial Impact of Change of Use at Elsternwick Park</vt:lpstr>
      <vt:lpstr>Existing Lease Conditions</vt:lpstr>
    </vt:vector>
  </TitlesOfParts>
  <Company>Bayside City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adavies</dc:creator>
  <cp:lastModifiedBy>Cindy Plowman</cp:lastModifiedBy>
  <cp:revision>72</cp:revision>
  <cp:lastPrinted>2016-11-04T01:31:38Z</cp:lastPrinted>
  <dcterms:created xsi:type="dcterms:W3CDTF">2008-04-23T05:52:27Z</dcterms:created>
  <dcterms:modified xsi:type="dcterms:W3CDTF">2016-11-04T01:33:35Z</dcterms:modified>
</cp:coreProperties>
</file>