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69" r:id="rId3"/>
    <p:sldId id="257" r:id="rId4"/>
    <p:sldId id="258" r:id="rId5"/>
    <p:sldId id="265" r:id="rId6"/>
    <p:sldId id="268" r:id="rId7"/>
    <p:sldId id="266" r:id="rId8"/>
    <p:sldId id="273" r:id="rId9"/>
    <p:sldId id="274" r:id="rId10"/>
    <p:sldId id="275" r:id="rId11"/>
    <p:sldId id="271" r:id="rId12"/>
    <p:sldId id="285" r:id="rId13"/>
    <p:sldId id="270" r:id="rId14"/>
    <p:sldId id="280" r:id="rId15"/>
    <p:sldId id="282" r:id="rId16"/>
    <p:sldId id="283" r:id="rId17"/>
    <p:sldId id="259" r:id="rId18"/>
    <p:sldId id="278" r:id="rId19"/>
    <p:sldId id="277" r:id="rId20"/>
    <p:sldId id="281" r:id="rId21"/>
    <p:sldId id="284" r:id="rId22"/>
    <p:sldId id="279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1D460-2318-4D5E-B03F-41A5CDCD8597}" type="datetimeFigureOut">
              <a:rPr lang="en-AU" smtClean="0"/>
              <a:t>10/11/2016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C2B6-C752-4D5B-8C8D-43FAE77821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58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Presentation to Bayside Deliberative Panel about future of Ep north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Sunday 13</a:t>
            </a:r>
            <a:r>
              <a:rPr lang="en-AU" baseline="30000" dirty="0"/>
              <a:t>th</a:t>
            </a:r>
            <a:r>
              <a:rPr lang="en-AU" dirty="0"/>
              <a:t> November</a:t>
            </a:r>
          </a:p>
        </p:txBody>
      </p:sp>
    </p:spTree>
    <p:extLst>
      <p:ext uri="{BB962C8B-B14F-4D97-AF65-F5344CB8AC3E}">
        <p14:creationId xmlns:p14="http://schemas.microsoft.com/office/powerpoint/2010/main" val="167727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9242" y="216455"/>
            <a:ext cx="6270170" cy="66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4069" y="470732"/>
            <a:ext cx="11383861" cy="47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474" y="763372"/>
            <a:ext cx="1023041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Participation in active sport by age and gender in Victoria in 2012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3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FACILITIES PROVISION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must be considered:</a:t>
            </a:r>
          </a:p>
          <a:p>
            <a:r>
              <a:rPr lang="en-US" dirty="0" smtClean="0"/>
              <a:t>Participation rates in LGA  (Bayside very high)</a:t>
            </a:r>
          </a:p>
          <a:p>
            <a:r>
              <a:rPr lang="en-US" dirty="0" smtClean="0"/>
              <a:t>Ages of participants (highest participation is under 20 years)</a:t>
            </a:r>
          </a:p>
          <a:p>
            <a:r>
              <a:rPr lang="en-US" dirty="0" smtClean="0"/>
              <a:t>Gender and special provision including disabled</a:t>
            </a:r>
          </a:p>
          <a:p>
            <a:r>
              <a:rPr lang="en-US" dirty="0" smtClean="0"/>
              <a:t>SAFETY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305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Health benefits of active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7817" y="2367092"/>
            <a:ext cx="11570329" cy="4160457"/>
          </a:xfrm>
        </p:spPr>
        <p:txBody>
          <a:bodyPr>
            <a:normAutofit/>
          </a:bodyPr>
          <a:lstStyle/>
          <a:p>
            <a:r>
              <a:rPr lang="en-AU" dirty="0"/>
              <a:t>Prevention and management of disease such as coronary heart disease, strokes, type 2 diabetes,</a:t>
            </a:r>
          </a:p>
          <a:p>
            <a:r>
              <a:rPr lang="en-AU" dirty="0"/>
              <a:t>Alzheimer’s disease and dementia</a:t>
            </a:r>
          </a:p>
          <a:p>
            <a:r>
              <a:rPr lang="en-AU" dirty="0"/>
              <a:t>Increased health, fitness, body and bones strength</a:t>
            </a:r>
          </a:p>
          <a:p>
            <a:r>
              <a:rPr lang="en-AU" dirty="0"/>
              <a:t>Weight loss and prevention of obesity</a:t>
            </a:r>
          </a:p>
          <a:p>
            <a:r>
              <a:rPr lang="en-AU" dirty="0"/>
              <a:t>Reduced risks of mortality</a:t>
            </a:r>
          </a:p>
          <a:p>
            <a:r>
              <a:rPr lang="en-AU" dirty="0"/>
              <a:t>Increased mental health and improved wellbeing</a:t>
            </a:r>
          </a:p>
          <a:p>
            <a:r>
              <a:rPr lang="en-AU" dirty="0"/>
              <a:t>Increase in social connections </a:t>
            </a:r>
            <a:r>
              <a:rPr lang="en-AU" dirty="0" smtClean="0"/>
              <a:t>(physical connection and not on line) and </a:t>
            </a:r>
            <a:r>
              <a:rPr lang="en-AU" dirty="0"/>
              <a:t>enjoyment</a:t>
            </a:r>
          </a:p>
        </p:txBody>
      </p:sp>
    </p:spTree>
    <p:extLst>
      <p:ext uri="{BB962C8B-B14F-4D97-AF65-F5344CB8AC3E}">
        <p14:creationId xmlns:p14="http://schemas.microsoft.com/office/powerpoint/2010/main" val="30949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90680"/>
            <a:ext cx="10364451" cy="868576"/>
          </a:xfrm>
        </p:spPr>
        <p:txBody>
          <a:bodyPr/>
          <a:lstStyle/>
          <a:p>
            <a:r>
              <a:rPr lang="en-AU" dirty="0"/>
              <a:t>Cricket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96293"/>
            <a:ext cx="10363826" cy="489490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most popular sport in Australia and participation rapidly increasing</a:t>
            </a:r>
          </a:p>
          <a:p>
            <a:r>
              <a:rPr lang="en-AU" dirty="0"/>
              <a:t>Not all cricket is the same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42809"/>
              </p:ext>
            </p:extLst>
          </p:nvPr>
        </p:nvGraphicFramePr>
        <p:xfrm>
          <a:off x="645122" y="1824096"/>
          <a:ext cx="10318625" cy="494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736">
                  <a:extLst>
                    <a:ext uri="{9D8B030D-6E8A-4147-A177-3AD203B41FA5}">
                      <a16:colId xmlns:a16="http://schemas.microsoft.com/office/drawing/2014/main" xmlns="" val="857545507"/>
                    </a:ext>
                  </a:extLst>
                </a:gridCol>
                <a:gridCol w="1541497">
                  <a:extLst>
                    <a:ext uri="{9D8B030D-6E8A-4147-A177-3AD203B41FA5}">
                      <a16:colId xmlns:a16="http://schemas.microsoft.com/office/drawing/2014/main" xmlns="" val="2020450325"/>
                    </a:ext>
                  </a:extLst>
                </a:gridCol>
                <a:gridCol w="1863734">
                  <a:extLst>
                    <a:ext uri="{9D8B030D-6E8A-4147-A177-3AD203B41FA5}">
                      <a16:colId xmlns:a16="http://schemas.microsoft.com/office/drawing/2014/main" xmlns="" val="510234294"/>
                    </a:ext>
                  </a:extLst>
                </a:gridCol>
                <a:gridCol w="1602463">
                  <a:extLst>
                    <a:ext uri="{9D8B030D-6E8A-4147-A177-3AD203B41FA5}">
                      <a16:colId xmlns:a16="http://schemas.microsoft.com/office/drawing/2014/main" xmlns="" val="1314086137"/>
                    </a:ext>
                  </a:extLst>
                </a:gridCol>
                <a:gridCol w="3250195">
                  <a:extLst>
                    <a:ext uri="{9D8B030D-6E8A-4147-A177-3AD203B41FA5}">
                      <a16:colId xmlns:a16="http://schemas.microsoft.com/office/drawing/2014/main" xmlns="" val="424202246"/>
                    </a:ext>
                  </a:extLst>
                </a:gridCol>
              </a:tblGrid>
              <a:tr h="1004686">
                <a:tc>
                  <a:txBody>
                    <a:bodyPr/>
                    <a:lstStyle/>
                    <a:p>
                      <a:r>
                        <a:rPr lang="en-AU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Ball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Bat</a:t>
                      </a:r>
                      <a:r>
                        <a:rPr lang="en-AU" baseline="0" dirty="0" smtClean="0"/>
                        <a:t> construction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Wicket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Ideal ground </a:t>
                      </a:r>
                      <a:r>
                        <a:rPr lang="en-AU" dirty="0" smtClean="0"/>
                        <a:t>dimensions (wicket to boundary)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8592131"/>
                  </a:ext>
                </a:extLst>
              </a:tr>
              <a:tr h="370464">
                <a:tc>
                  <a:txBody>
                    <a:bodyPr/>
                    <a:lstStyle/>
                    <a:p>
                      <a:r>
                        <a:rPr lang="en-AU" dirty="0"/>
                        <a:t>Under 10/12/14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Smaller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Indian </a:t>
                      </a:r>
                      <a:r>
                        <a:rPr lang="en-AU" dirty="0" smtClean="0"/>
                        <a:t>willow,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40-50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219035"/>
                  </a:ext>
                </a:extLst>
              </a:tr>
              <a:tr h="370464">
                <a:tc>
                  <a:txBody>
                    <a:bodyPr/>
                    <a:lstStyle/>
                    <a:p>
                      <a:r>
                        <a:rPr lang="en-AU" dirty="0" err="1"/>
                        <a:t>Womens</a:t>
                      </a:r>
                      <a:r>
                        <a:rPr lang="en-AU" dirty="0"/>
                        <a:t> cricket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Smaller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Indian/English </a:t>
                      </a:r>
                      <a:r>
                        <a:rPr lang="en-AU" dirty="0" smtClean="0"/>
                        <a:t>willow,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Hard/turf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88253"/>
                  </a:ext>
                </a:extLst>
              </a:tr>
              <a:tr h="370464">
                <a:tc>
                  <a:txBody>
                    <a:bodyPr/>
                    <a:lstStyle/>
                    <a:p>
                      <a:r>
                        <a:rPr lang="en-AU" dirty="0"/>
                        <a:t>Under 16 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Large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Indian/English </a:t>
                      </a:r>
                      <a:r>
                        <a:rPr lang="en-AU" dirty="0" smtClean="0"/>
                        <a:t>willow,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409595"/>
                  </a:ext>
                </a:extLst>
              </a:tr>
              <a:tr h="639431">
                <a:tc>
                  <a:txBody>
                    <a:bodyPr/>
                    <a:lstStyle/>
                    <a:p>
                      <a:r>
                        <a:rPr lang="en-AU" dirty="0"/>
                        <a:t>Senior cricket high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Large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English willow,</a:t>
                      </a:r>
                      <a:r>
                        <a:rPr lang="en-AU" baseline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893146"/>
                  </a:ext>
                </a:extLst>
              </a:tr>
              <a:tr h="540985">
                <a:tc>
                  <a:txBody>
                    <a:bodyPr/>
                    <a:lstStyle/>
                    <a:p>
                      <a:r>
                        <a:rPr lang="en-AU" dirty="0"/>
                        <a:t>Senior cricket lower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Large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Indian/English </a:t>
                      </a:r>
                      <a:r>
                        <a:rPr lang="en-AU" dirty="0" smtClean="0"/>
                        <a:t>willow,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10581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AU" dirty="0"/>
                        <a:t>Over 60’s/Over 70’s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Large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English willow,</a:t>
                      </a:r>
                      <a:r>
                        <a:rPr lang="en-AU" baseline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405044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State/</a:t>
                      </a:r>
                      <a:r>
                        <a:rPr lang="en-US" baseline="0" dirty="0" smtClean="0"/>
                        <a:t> National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Ball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English willow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</a:t>
                      </a:r>
                      <a:r>
                        <a:rPr lang="en-US" dirty="0" err="1" smtClean="0"/>
                        <a:t>metres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status of </a:t>
            </a:r>
            <a:r>
              <a:rPr lang="en-AU" dirty="0" smtClean="0"/>
              <a:t>cricket at EP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Ep can only handle 8 junior teams on a weekend (hard wicket cricket)</a:t>
            </a:r>
          </a:p>
          <a:p>
            <a:r>
              <a:rPr lang="en-AU" dirty="0"/>
              <a:t>ECC has 11junior teams</a:t>
            </a:r>
          </a:p>
          <a:p>
            <a:r>
              <a:rPr lang="en-AU" dirty="0"/>
              <a:t>3 junior teams have to be located temporarily at Dendy </a:t>
            </a:r>
            <a:r>
              <a:rPr lang="en-AU" dirty="0" smtClean="0"/>
              <a:t>park. Always difficult confirming other grounds</a:t>
            </a:r>
          </a:p>
          <a:p>
            <a:r>
              <a:rPr lang="en-US" dirty="0" smtClean="0"/>
              <a:t>Would have more teams if facilities were available so all kids could get a go consistently</a:t>
            </a:r>
            <a:endParaRPr lang="en-AU" dirty="0" smtClean="0"/>
          </a:p>
          <a:p>
            <a:r>
              <a:rPr lang="en-US" dirty="0" smtClean="0"/>
              <a:t>Seniors </a:t>
            </a:r>
            <a:r>
              <a:rPr lang="en-US" dirty="0" smtClean="0"/>
              <a:t>(all 4 teams) play Turf </a:t>
            </a:r>
            <a:r>
              <a:rPr lang="en-US" dirty="0" smtClean="0"/>
              <a:t>high level cricket </a:t>
            </a:r>
            <a:r>
              <a:rPr lang="en-US" dirty="0" smtClean="0"/>
              <a:t>and </a:t>
            </a:r>
            <a:r>
              <a:rPr lang="en-US" dirty="0" smtClean="0"/>
              <a:t>oval 2 is undersized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36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ECC Oval2.pdf - Adobe Acrobat Pro DC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829" y="-754911"/>
            <a:ext cx="15745066" cy="8476360"/>
          </a:xfrm>
        </p:spPr>
      </p:pic>
    </p:spTree>
    <p:extLst>
      <p:ext uri="{BB962C8B-B14F-4D97-AF65-F5344CB8AC3E}">
        <p14:creationId xmlns:p14="http://schemas.microsoft.com/office/powerpoint/2010/main" val="5514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LGA’s and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82710"/>
            <a:ext cx="10363826" cy="3808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31 metropolitan municipalities in Victoria.</a:t>
            </a:r>
          </a:p>
          <a:p>
            <a:pPr marL="0" indent="0">
              <a:buNone/>
            </a:pPr>
            <a:r>
              <a:rPr lang="en-US" dirty="0" smtClean="0"/>
              <a:t>As seen calculating sports provision is complicated once you factor in population, age, gender etc. You don’t just count # of grounds and include privately owned facilities </a:t>
            </a:r>
            <a:r>
              <a:rPr lang="en-US" dirty="0" err="1" smtClean="0"/>
              <a:t>eg</a:t>
            </a:r>
            <a:r>
              <a:rPr lang="en-US" dirty="0" smtClean="0"/>
              <a:t> private schools</a:t>
            </a:r>
          </a:p>
          <a:p>
            <a:pPr marL="0" indent="0">
              <a:buNone/>
            </a:pPr>
            <a:r>
              <a:rPr lang="en-US" dirty="0" smtClean="0"/>
              <a:t>In a report about the provision of sports Facilities across metropolitan Melbourne</a:t>
            </a:r>
          </a:p>
          <a:p>
            <a:r>
              <a:rPr lang="en-US" dirty="0" smtClean="0"/>
              <a:t>Bayside ranked 27</a:t>
            </a:r>
            <a:r>
              <a:rPr lang="en-US" baseline="30000" dirty="0" smtClean="0"/>
              <a:t>th</a:t>
            </a:r>
            <a:r>
              <a:rPr lang="en-US" dirty="0" smtClean="0"/>
              <a:t> in sports ground provision (football, cricket, soccer)</a:t>
            </a:r>
          </a:p>
          <a:p>
            <a:r>
              <a:rPr lang="en-US" dirty="0" smtClean="0"/>
              <a:t>Bayside ranked 26</a:t>
            </a:r>
            <a:r>
              <a:rPr lang="en-US" baseline="30000" dirty="0" smtClean="0"/>
              <a:t>th</a:t>
            </a:r>
            <a:r>
              <a:rPr lang="en-US" dirty="0" smtClean="0"/>
              <a:t> in court provision (tennis, basketball, netball)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9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myths presented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EP is a wild place! 	</a:t>
            </a:r>
            <a:r>
              <a:rPr lang="en-AU" sz="2800" dirty="0">
                <a:solidFill>
                  <a:srgbClr val="FF0000"/>
                </a:solidFill>
              </a:rPr>
              <a:t>No its not</a:t>
            </a:r>
            <a:r>
              <a:rPr lang="en-AU" dirty="0"/>
              <a:t>! Its highly stressed, trees in poor health, horrible water quality and no integrated catchment management plan </a:t>
            </a:r>
          </a:p>
          <a:p>
            <a:r>
              <a:rPr lang="en-AU" dirty="0"/>
              <a:t>The trees are </a:t>
            </a:r>
            <a:r>
              <a:rPr lang="en-AU" dirty="0" smtClean="0"/>
              <a:t>original</a:t>
            </a:r>
            <a:r>
              <a:rPr lang="en-AU" sz="2400" dirty="0" smtClean="0">
                <a:solidFill>
                  <a:srgbClr val="FF0000"/>
                </a:solidFill>
              </a:rPr>
              <a:t>!        </a:t>
            </a:r>
            <a:r>
              <a:rPr lang="en-AU" sz="2400" dirty="0" smtClean="0">
                <a:solidFill>
                  <a:srgbClr val="FF0000"/>
                </a:solidFill>
              </a:rPr>
              <a:t>At </a:t>
            </a:r>
            <a:r>
              <a:rPr lang="en-AU" sz="2400" dirty="0">
                <a:solidFill>
                  <a:srgbClr val="FF0000"/>
                </a:solidFill>
              </a:rPr>
              <a:t>maximum </a:t>
            </a:r>
            <a:r>
              <a:rPr lang="en-AU" dirty="0"/>
              <a:t>they are 60 to 70 years old. </a:t>
            </a:r>
            <a:r>
              <a:rPr lang="en-AU" sz="2400" dirty="0" smtClean="0">
                <a:solidFill>
                  <a:schemeClr val="accent5"/>
                </a:solidFill>
              </a:rPr>
              <a:t>ECC</a:t>
            </a:r>
            <a:r>
              <a:rPr lang="en-AU" dirty="0" smtClean="0"/>
              <a:t>  </a:t>
            </a:r>
            <a:r>
              <a:rPr lang="en-AU" dirty="0"/>
              <a:t>planted many of the trees? </a:t>
            </a:r>
          </a:p>
          <a:p>
            <a:r>
              <a:rPr lang="en-AU" dirty="0"/>
              <a:t>The population is only ageing! </a:t>
            </a:r>
            <a:r>
              <a:rPr lang="en-AU" sz="2800" dirty="0">
                <a:solidFill>
                  <a:srgbClr val="FF0000"/>
                </a:solidFill>
              </a:rPr>
              <a:t>Partly correct </a:t>
            </a:r>
            <a:r>
              <a:rPr lang="en-AU" dirty="0"/>
              <a:t>Its </a:t>
            </a:r>
            <a:r>
              <a:rPr lang="en-AU" dirty="0" smtClean="0"/>
              <a:t>also becoming </a:t>
            </a:r>
            <a:r>
              <a:rPr lang="en-AU" dirty="0"/>
              <a:t>more </a:t>
            </a:r>
            <a:r>
              <a:rPr lang="en-AU" dirty="0" smtClean="0"/>
              <a:t>youthful</a:t>
            </a:r>
          </a:p>
          <a:p>
            <a:r>
              <a:rPr lang="en-US" dirty="0" err="1" smtClean="0"/>
              <a:t>Elster</a:t>
            </a:r>
            <a:r>
              <a:rPr lang="en-US" dirty="0" smtClean="0"/>
              <a:t> Creek is an open creek! 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</a:t>
            </a:r>
            <a:r>
              <a:rPr lang="en-US" dirty="0" smtClean="0"/>
              <a:t>it’s a </a:t>
            </a:r>
            <a:r>
              <a:rPr lang="en-US" sz="2400" dirty="0" smtClean="0">
                <a:solidFill>
                  <a:srgbClr val="FF0000"/>
                </a:solidFill>
              </a:rPr>
              <a:t>DRAIN</a:t>
            </a:r>
            <a:endParaRPr lang="en-AU" sz="2400" dirty="0">
              <a:solidFill>
                <a:srgbClr val="FF0000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8038" y="63374"/>
            <a:ext cx="12183662" cy="692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150" y="618517"/>
            <a:ext cx="286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Note: drain configuration</a:t>
            </a:r>
            <a:endParaRPr lang="en-A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354" y="3268301"/>
            <a:ext cx="224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Distribution of trees?</a:t>
            </a:r>
            <a:endParaRPr lang="en-A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117" y="253497"/>
            <a:ext cx="218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 1940’s</a:t>
            </a:r>
            <a:endParaRPr lang="en-A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969" y="375546"/>
            <a:ext cx="11596233" cy="59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ECC </a:t>
            </a:r>
            <a:r>
              <a:rPr lang="en-AU" dirty="0" smtClean="0"/>
              <a:t>and EAFC position</a:t>
            </a:r>
            <a:endParaRPr lang="en-A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032433"/>
            <a:ext cx="1110922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Add another oval that is open and can be multi purposed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cap="none" dirty="0" smtClean="0">
                <a:solidFill>
                  <a:srgbClr val="1F497D"/>
                </a:solidFill>
                <a:latin typeface="Calibri" panose="020F0502020204030204" pitchFamily="34" charset="0"/>
              </a:rPr>
              <a:t>Remove the </a:t>
            </a:r>
            <a:r>
              <a:rPr lang="en-US" altLang="en-US" cap="none" dirty="0" smtClean="0">
                <a:solidFill>
                  <a:srgbClr val="1F497D"/>
                </a:solidFill>
                <a:latin typeface="Calibri" panose="020F0502020204030204" pitchFamily="34" charset="0"/>
              </a:rPr>
              <a:t>fences </a:t>
            </a:r>
            <a:r>
              <a:rPr lang="en-US" altLang="en-US" cap="none" dirty="0" smtClean="0">
                <a:solidFill>
                  <a:srgbClr val="1F497D"/>
                </a:solidFill>
                <a:latin typeface="Calibri" panose="020F0502020204030204" pitchFamily="34" charset="0"/>
              </a:rPr>
              <a:t>and even the size of oval 1. Plenty of exemplars for this! Victoria Park, Brunswick </a:t>
            </a:r>
            <a:r>
              <a:rPr lang="en-US" altLang="en-US" cap="none" dirty="0">
                <a:solidFill>
                  <a:srgbClr val="1F497D"/>
                </a:solidFill>
                <a:latin typeface="Calibri" panose="020F0502020204030204" pitchFamily="34" charset="0"/>
              </a:rPr>
              <a:t>S</a:t>
            </a:r>
            <a:r>
              <a:rPr lang="en-US" altLang="en-US" cap="none" dirty="0" smtClean="0">
                <a:solidFill>
                  <a:srgbClr val="1F497D"/>
                </a:solidFill>
                <a:latin typeface="Calibri" panose="020F0502020204030204" pitchFamily="34" charset="0"/>
              </a:rPr>
              <a:t>t oval. Community purposed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Upgrade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facilities to cater for girls and disabled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cap="none" dirty="0" smtClean="0">
                <a:solidFill>
                  <a:srgbClr val="1F497D"/>
                </a:solidFill>
                <a:latin typeface="Calibri" panose="020F0502020204030204" pitchFamily="34" charset="0"/>
              </a:rPr>
              <a:t>Integrated catchment management essential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cap="none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Statistics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from Bayside Council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Elsternwick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Park North (exc. Tennis Centre, Oval 1 Precinct &amp; Bowls Club) – 154,000 (15.4 hectares)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New Oval 2 Precinct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inc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Oval, Pavilion &amp; Nets) – 18,000sqm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This constitutes 12% of available space and leaves the remaining 88% for park/conservation/tracks and passive opportunities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Remaining 136,000sqm or: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2.1 times the size of St. Kilda Botanical Gardens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078177"/>
              </p:ext>
            </p:extLst>
          </p:nvPr>
        </p:nvGraphicFramePr>
        <p:xfrm>
          <a:off x="-2272748" y="0"/>
          <a:ext cx="10489096" cy="810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7543519" imgH="5828904" progId="Acrobat.Document.DC">
                  <p:embed/>
                </p:oleObj>
              </mc:Choice>
              <mc:Fallback>
                <p:oleObj name="Acrobat Document" r:id="rId3" imgW="7543519" imgH="58289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72748" y="0"/>
                        <a:ext cx="10489096" cy="810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30817" y="715617"/>
            <a:ext cx="3247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Possible solution that could suit most groups</a:t>
            </a:r>
          </a:p>
          <a:p>
            <a:r>
              <a:rPr lang="en-US" sz="2800" dirty="0" smtClean="0"/>
              <a:t>Based on option 2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72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previous presenter mentioned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do you want to be remembered for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should be:</a:t>
            </a:r>
          </a:p>
          <a:p>
            <a:pPr marL="0" indent="0">
              <a:buNone/>
            </a:pPr>
            <a:r>
              <a:rPr lang="en-US" dirty="0" smtClean="0"/>
              <a:t>A solution that represents all ages, genders and circumstances and ensures a renewal of </a:t>
            </a:r>
            <a:r>
              <a:rPr lang="en-US" dirty="0" err="1" smtClean="0"/>
              <a:t>elster</a:t>
            </a:r>
            <a:r>
              <a:rPr lang="en-US" dirty="0" smtClean="0"/>
              <a:t> creek systems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15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Focus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That active sport and conservation can co-exist together harmoniously</a:t>
            </a:r>
          </a:p>
          <a:p>
            <a:r>
              <a:rPr lang="en-AU" dirty="0"/>
              <a:t>That the youth of Elsternwick, </a:t>
            </a:r>
            <a:r>
              <a:rPr lang="en-AU" dirty="0" err="1"/>
              <a:t>brighton</a:t>
            </a:r>
            <a:r>
              <a:rPr lang="en-AU" dirty="0"/>
              <a:t> and </a:t>
            </a:r>
            <a:r>
              <a:rPr lang="en-AU" dirty="0" err="1"/>
              <a:t>elwood</a:t>
            </a:r>
            <a:r>
              <a:rPr lang="en-AU" dirty="0"/>
              <a:t> need a voice in this process that provides options for them in the future</a:t>
            </a:r>
          </a:p>
          <a:p>
            <a:r>
              <a:rPr lang="en-AU" dirty="0"/>
              <a:t>Balancing the needs of all </a:t>
            </a:r>
            <a:r>
              <a:rPr lang="en-AU" dirty="0" smtClean="0"/>
              <a:t>users </a:t>
            </a:r>
            <a:r>
              <a:rPr lang="en-AU" dirty="0"/>
              <a:t>equitably and Fairly </a:t>
            </a:r>
          </a:p>
          <a:p>
            <a:r>
              <a:rPr lang="en-AU" dirty="0"/>
              <a:t>Integration of uses and balance active and passive sports</a:t>
            </a:r>
          </a:p>
        </p:txBody>
      </p:sp>
    </p:spTree>
    <p:extLst>
      <p:ext uri="{BB962C8B-B14F-4D97-AF65-F5344CB8AC3E}">
        <p14:creationId xmlns:p14="http://schemas.microsoft.com/office/powerpoint/2010/main" val="5111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Perspectives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Where am I coming from</a:t>
            </a:r>
          </a:p>
          <a:p>
            <a:pPr lvl="1"/>
            <a:r>
              <a:rPr lang="en-AU" dirty="0"/>
              <a:t>30 year member of ECC</a:t>
            </a:r>
          </a:p>
          <a:p>
            <a:pPr lvl="1"/>
            <a:r>
              <a:rPr lang="en-AU" dirty="0" smtClean="0"/>
              <a:t>Educator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421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141999"/>
            <a:ext cx="10364451" cy="1596177"/>
          </a:xfrm>
        </p:spPr>
        <p:txBody>
          <a:bodyPr/>
          <a:lstStyle/>
          <a:p>
            <a:r>
              <a:rPr lang="en-AU" dirty="0"/>
              <a:t>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6366" y="1339619"/>
            <a:ext cx="11449319" cy="465449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Population Density and Housing density is increasing</a:t>
            </a:r>
          </a:p>
          <a:p>
            <a:r>
              <a:rPr lang="en-AU" dirty="0"/>
              <a:t>Big increases in children in the area. Schools bulging at seams and their active space taken by portable classrooms. Pressure on sporting clubs</a:t>
            </a:r>
          </a:p>
          <a:p>
            <a:r>
              <a:rPr lang="en-AU" dirty="0"/>
              <a:t>Lack of facilities for girls</a:t>
            </a:r>
          </a:p>
          <a:p>
            <a:r>
              <a:rPr lang="en-AU" dirty="0"/>
              <a:t>The </a:t>
            </a:r>
            <a:r>
              <a:rPr lang="en-AU" dirty="0" err="1"/>
              <a:t>elster</a:t>
            </a:r>
            <a:r>
              <a:rPr lang="en-AU" dirty="0"/>
              <a:t> creek has been extensively mismanaged. Water quality, water velocity, concrete channels all need addressing and wetlands need expansion. </a:t>
            </a:r>
            <a:r>
              <a:rPr lang="en-AU" dirty="0" err="1"/>
              <a:t>Biofilters</a:t>
            </a:r>
            <a:r>
              <a:rPr lang="en-AU" dirty="0"/>
              <a:t>, </a:t>
            </a:r>
            <a:r>
              <a:rPr lang="en-AU" dirty="0" smtClean="0"/>
              <a:t>raingardens essential</a:t>
            </a:r>
            <a:endParaRPr lang="en-AU" dirty="0"/>
          </a:p>
          <a:p>
            <a:r>
              <a:rPr lang="en-AU" dirty="0"/>
              <a:t>Bayside council has been treading water for many years and consequently we have run down facilities that are unsafe and not fit for purpose</a:t>
            </a:r>
          </a:p>
          <a:p>
            <a:r>
              <a:rPr lang="en-AU" dirty="0"/>
              <a:t>Bayside is </a:t>
            </a:r>
            <a:r>
              <a:rPr lang="en-AU" dirty="0" smtClean="0"/>
              <a:t>lowly ranked across Metro Melbourne in terms of provision of active </a:t>
            </a:r>
            <a:r>
              <a:rPr lang="en-AU" dirty="0"/>
              <a:t>recreation facilities</a:t>
            </a:r>
          </a:p>
        </p:txBody>
      </p:sp>
    </p:spTree>
    <p:extLst>
      <p:ext uri="{BB962C8B-B14F-4D97-AF65-F5344CB8AC3E}">
        <p14:creationId xmlns:p14="http://schemas.microsoft.com/office/powerpoint/2010/main" val="6533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bayside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41680"/>
            <a:ext cx="10363826" cy="3949520"/>
          </a:xfrm>
        </p:spPr>
        <p:txBody>
          <a:bodyPr/>
          <a:lstStyle/>
          <a:p>
            <a:r>
              <a:rPr lang="en-AU" dirty="0"/>
              <a:t>Been underprovided</a:t>
            </a:r>
          </a:p>
          <a:p>
            <a:r>
              <a:rPr lang="en-AU" dirty="0"/>
              <a:t>No netball complex</a:t>
            </a:r>
          </a:p>
          <a:p>
            <a:r>
              <a:rPr lang="en-AU" dirty="0"/>
              <a:t>No aquatic centre. Port </a:t>
            </a:r>
            <a:r>
              <a:rPr lang="en-AU" dirty="0" err="1"/>
              <a:t>phillip</a:t>
            </a:r>
            <a:r>
              <a:rPr lang="en-AU" dirty="0"/>
              <a:t>, </a:t>
            </a:r>
            <a:r>
              <a:rPr lang="en-AU" dirty="0" smtClean="0"/>
              <a:t>glen </a:t>
            </a:r>
            <a:r>
              <a:rPr lang="en-AU" dirty="0" err="1" smtClean="0"/>
              <a:t>eira</a:t>
            </a:r>
            <a:r>
              <a:rPr lang="en-AU" dirty="0"/>
              <a:t>, </a:t>
            </a:r>
            <a:r>
              <a:rPr lang="en-AU" dirty="0" err="1"/>
              <a:t>monash</a:t>
            </a:r>
            <a:r>
              <a:rPr lang="en-AU" dirty="0"/>
              <a:t>, Kingston, </a:t>
            </a:r>
            <a:r>
              <a:rPr lang="en-AU" dirty="0" err="1"/>
              <a:t>stonnington</a:t>
            </a:r>
            <a:r>
              <a:rPr lang="en-AU" dirty="0"/>
              <a:t> have them</a:t>
            </a:r>
          </a:p>
          <a:p>
            <a:r>
              <a:rPr lang="en-AU" dirty="0" smtClean="0"/>
              <a:t>More </a:t>
            </a:r>
            <a:r>
              <a:rPr lang="en-AU" dirty="0"/>
              <a:t>bayside residents using other </a:t>
            </a:r>
            <a:r>
              <a:rPr lang="en-AU" dirty="0" err="1"/>
              <a:t>lga</a:t>
            </a:r>
            <a:r>
              <a:rPr lang="en-AU" dirty="0"/>
              <a:t> </a:t>
            </a:r>
            <a:r>
              <a:rPr lang="en-AU" dirty="0" smtClean="0"/>
              <a:t>facilities.</a:t>
            </a:r>
          </a:p>
          <a:p>
            <a:r>
              <a:rPr lang="en-US" dirty="0" smtClean="0"/>
              <a:t>A lack of high quality facilities</a:t>
            </a:r>
            <a:endParaRPr lang="en-AU" dirty="0" smtClean="0"/>
          </a:p>
          <a:p>
            <a:r>
              <a:rPr lang="en-US" dirty="0" smtClean="0"/>
              <a:t>Many facilities such as oval 2 have been neglected over long periods of time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66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0768" y="0"/>
            <a:ext cx="7865706" cy="69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3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3102" y="30229"/>
            <a:ext cx="10170367" cy="68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3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6132" y="817607"/>
            <a:ext cx="10259735" cy="57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641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1659</TotalTime>
  <Words>809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Tw Cen MT</vt:lpstr>
      <vt:lpstr>Droplet</vt:lpstr>
      <vt:lpstr>Adobe Acrobat Document</vt:lpstr>
      <vt:lpstr>Presentation to Bayside Deliberative Panel about future of Ep north</vt:lpstr>
      <vt:lpstr>PowerPoint Presentation</vt:lpstr>
      <vt:lpstr>Focus of this presentation</vt:lpstr>
      <vt:lpstr>Perspectives </vt:lpstr>
      <vt:lpstr>What we know</vt:lpstr>
      <vt:lpstr>In bayside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FACILITIES PROVISION</vt:lpstr>
      <vt:lpstr>Health benefits of active sports</vt:lpstr>
      <vt:lpstr>Cricket</vt:lpstr>
      <vt:lpstr>Current status of cricket at EP</vt:lpstr>
      <vt:lpstr>PowerPoint Presentation</vt:lpstr>
      <vt:lpstr>LGA’s and Sport</vt:lpstr>
      <vt:lpstr>Some myths presented last week</vt:lpstr>
      <vt:lpstr>PowerPoint Presentation</vt:lpstr>
      <vt:lpstr>ECC and EAFC position</vt:lpstr>
      <vt:lpstr>PowerPoint Presentation</vt:lpstr>
      <vt:lpstr>A previous presenter mentioned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Bayside Deliberative Panel about future of Ep north</dc:title>
  <dc:creator>Andrew</dc:creator>
  <cp:lastModifiedBy>Andrew Chisholm</cp:lastModifiedBy>
  <cp:revision>52</cp:revision>
  <cp:lastPrinted>2016-11-10T06:01:22Z</cp:lastPrinted>
  <dcterms:created xsi:type="dcterms:W3CDTF">2016-11-08T11:57:43Z</dcterms:created>
  <dcterms:modified xsi:type="dcterms:W3CDTF">2016-11-11T01:56:20Z</dcterms:modified>
</cp:coreProperties>
</file>