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76" r:id="rId3"/>
    <p:sldId id="295" r:id="rId4"/>
    <p:sldId id="297" r:id="rId5"/>
    <p:sldId id="296" r:id="rId6"/>
    <p:sldId id="298" r:id="rId7"/>
    <p:sldId id="290" r:id="rId8"/>
    <p:sldId id="291" r:id="rId9"/>
    <p:sldId id="279" r:id="rId10"/>
    <p:sldId id="288" r:id="rId11"/>
    <p:sldId id="284" r:id="rId12"/>
    <p:sldId id="285" r:id="rId13"/>
    <p:sldId id="287" r:id="rId14"/>
    <p:sldId id="293" r:id="rId15"/>
    <p:sldId id="294" r:id="rId16"/>
    <p:sldId id="265" r:id="rId17"/>
  </p:sldIdLst>
  <p:sldSz cx="9144000" cy="6858000" type="screen4x3"/>
  <p:notesSz cx="6797675" cy="9926638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1BA"/>
    <a:srgbClr val="754760"/>
    <a:srgbClr val="D30547"/>
    <a:srgbClr val="939939"/>
    <a:srgbClr val="933311"/>
    <a:srgbClr val="FFC61E"/>
    <a:srgbClr val="00A3DD"/>
    <a:srgbClr val="E28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58" autoAdjust="0"/>
    <p:restoredTop sz="87227" autoAdjust="0"/>
  </p:normalViewPr>
  <p:slideViewPr>
    <p:cSldViewPr>
      <p:cViewPr varScale="1">
        <p:scale>
          <a:sx n="101" d="100"/>
          <a:sy n="101" d="100"/>
        </p:scale>
        <p:origin x="233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1" tIns="46210" rIns="92421" bIns="46210" numCol="1" anchor="t" anchorCtr="0" compatLnSpc="1">
            <a:prstTxWarp prst="textNoShape">
              <a:avLst/>
            </a:prstTxWarp>
          </a:bodyPr>
          <a:lstStyle>
            <a:lvl1pPr defTabSz="923567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4" y="1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1" tIns="46210" rIns="92421" bIns="46210" numCol="1" anchor="t" anchorCtr="0" compatLnSpc="1">
            <a:prstTxWarp prst="textNoShape">
              <a:avLst/>
            </a:prstTxWarp>
          </a:bodyPr>
          <a:lstStyle>
            <a:lvl1pPr algn="r" defTabSz="923567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1" tIns="46210" rIns="92421" bIns="46210" numCol="1" anchor="b" anchorCtr="0" compatLnSpc="1">
            <a:prstTxWarp prst="textNoShape">
              <a:avLst/>
            </a:prstTxWarp>
          </a:bodyPr>
          <a:lstStyle>
            <a:lvl1pPr defTabSz="923567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4" y="9429305"/>
            <a:ext cx="2945862" cy="49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1" tIns="46210" rIns="92421" bIns="46210" numCol="1" anchor="b" anchorCtr="0" compatLnSpc="1">
            <a:prstTxWarp prst="textNoShape">
              <a:avLst/>
            </a:prstTxWarp>
          </a:bodyPr>
          <a:lstStyle>
            <a:lvl1pPr algn="r" defTabSz="923567">
              <a:defRPr sz="1300">
                <a:solidFill>
                  <a:schemeClr val="tx1"/>
                </a:solidFill>
              </a:defRPr>
            </a:lvl1pPr>
          </a:lstStyle>
          <a:p>
            <a:fld id="{EE3AB92F-9974-4B25-BD4B-B555A2E76C9C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6628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F503B79E-2FA9-4E27-9EB7-2A0837E1CF40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21" tIns="44111" rIns="88221" bIns="4411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64" y="4714653"/>
            <a:ext cx="5438748" cy="4466756"/>
          </a:xfrm>
          <a:prstGeom prst="rect">
            <a:avLst/>
          </a:prstGeom>
        </p:spPr>
        <p:txBody>
          <a:bodyPr vert="horz" lIns="88221" tIns="44111" rIns="88221" bIns="4411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8D8BF709-FEE4-4A06-983E-FE9CB336654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3705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3783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6378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9672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0308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713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661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7892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8BF709-FEE4-4A06-983E-FE9CB3366546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126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876CF-6356-4110-BFB0-8CA3EBF786C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A1342-D192-45E4-A320-774B73B6735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64FC2-8F84-43F5-843F-B381A1703A90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74727-9B2E-493D-B10A-3D049C2B901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2CC4E-FD6D-4820-BF15-9081BE163E66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FF251-6F43-4986-B17A-BAC27045B97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6EBB0E-5D4B-4F5C-9A7E-99D0564342F5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4C831-18EC-4E69-AF8E-B434952DA0ED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B3366-CDAB-43E6-A0AA-9C07F8DC8A16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6F135-F6FD-4D72-8C4A-8014EFC9F89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C625E-356A-406A-B225-0DA19B0E064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1D047AE-0352-4438-95E3-BA9DBD21279A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12C9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1338064" y="1268760"/>
            <a:ext cx="6400800" cy="3960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Elsternwick Park (North) Master Plan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3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Deliberative Panel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dirty="0" smtClean="0">
                <a:solidFill>
                  <a:sysClr val="windowText" lastClr="000000"/>
                </a:solidFill>
                <a:latin typeface="Calibri"/>
              </a:rPr>
              <a:t>5 November </a:t>
            </a:r>
            <a:r>
              <a:rPr lang="en-AU" dirty="0" smtClean="0">
                <a:solidFill>
                  <a:sysClr val="windowText" lastClr="000000"/>
                </a:solidFill>
                <a:latin typeface="Calibri"/>
              </a:rPr>
              <a:t>2016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2600" dirty="0" smtClean="0">
                <a:solidFill>
                  <a:sysClr val="windowText" lastClr="000000"/>
                </a:solidFill>
                <a:latin typeface="Calibri"/>
              </a:rPr>
              <a:t>Damien Van Trier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2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Manager Open Space, Recreation &amp; Wellbeing</a:t>
            </a:r>
            <a:endParaRPr kumimoji="0" lang="en-AU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776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40466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Open </a:t>
            </a: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Space Context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599053"/>
            <a:ext cx="7416824" cy="534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Council currently has 297 hectares of Open Space.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Four public golf courses in Bayside occupy an additional 119 hectares.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Elsternwick Golf Course occupies 12.4 hectares of the northern section of Elsternwick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Park.</a:t>
            </a:r>
            <a:endParaRPr lang="en-AU" sz="2800" dirty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Golf courses are typically fenced areas given over to the exclusive use of fee paying golfers.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57401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3568" y="1290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Recreation Context – Allocated Sport</a:t>
            </a: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8523" y="1268760"/>
            <a:ext cx="7416824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dirty="0" smtClean="0">
                <a:solidFill>
                  <a:sysClr val="windowText" lastClr="000000"/>
                </a:solidFill>
                <a:latin typeface="Calibri"/>
              </a:rPr>
              <a:t>In 2015/16 Council allocated just under 88,000 hours of sport on 43 sportsgrounds. </a:t>
            </a:r>
            <a:endParaRPr lang="en-AU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dirty="0" smtClean="0">
                <a:solidFill>
                  <a:sysClr val="windowText" lastClr="000000"/>
                </a:solidFill>
                <a:latin typeface="Calibri"/>
              </a:rPr>
              <a:t>Allocated sports clubs have over 10,800 members, including 7,182 juniors.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dirty="0" smtClean="0">
                <a:solidFill>
                  <a:sysClr val="windowText" lastClr="000000"/>
                </a:solidFill>
                <a:latin typeface="Calibri"/>
              </a:rPr>
              <a:t>These members supported by an estimated 3,000 volunteers.</a:t>
            </a:r>
            <a:endParaRPr lang="en-AU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dirty="0" smtClean="0">
                <a:solidFill>
                  <a:sysClr val="windowText" lastClr="000000"/>
                </a:solidFill>
                <a:latin typeface="Calibri"/>
              </a:rPr>
              <a:t>Australian Rules and Cricket clubs in Bayside deliver sports programs for over 6,800 children.</a:t>
            </a:r>
            <a:endParaRPr lang="en-AU" dirty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dirty="0" smtClean="0">
                <a:solidFill>
                  <a:sysClr val="windowText" lastClr="000000"/>
                </a:solidFill>
                <a:latin typeface="Calibri"/>
              </a:rPr>
              <a:t>Clubs using the No.2 Oval have 960 members including 826 junior sportspeople.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38187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3568" y="1290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Recreation Context – Golf</a:t>
            </a: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3568" y="1412776"/>
            <a:ext cx="7416824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Bayside includes four public and two private golf courses.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Golf membership in Australia (and Bayside) in steady decline over the last 20 years.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9 hole golf courses continue to be returned to open space or allocated for other uses by Councils throughout Australia.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Two superior golf options 4 kms away in Brighton and Albert Park.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62034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3568" y="12902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Recreation Context – Other activities</a:t>
            </a:r>
            <a:endParaRPr kumimoji="0" lang="en-AU" sz="4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0424" y="1668110"/>
            <a:ext cx="7416824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Bayside residents highly value off-road trails for walking, running and cycling.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Council’s responsibility to provide spaces for informal recreation so families and groups can gather and enjoy the outdoors.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Outdoor spaces for contemplation and conversation are highly regarded by Bayside residents.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702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867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Facility Context – Golf</a:t>
            </a: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3372" y="1268760"/>
            <a:ext cx="7416824" cy="379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Worst performing golf course in Bayside.</a:t>
            </a:r>
            <a:endParaRPr lang="en-AU" sz="2800" dirty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Poor clubhouse and pro-shop facilities.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Course considered too short for vast majority of golfers.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Large portions of course subject to flooding following rain and storm events – sometimes requiring the closure of holes and/or entire course for long periods.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68545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86767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Facility Context – Allocated Sports</a:t>
            </a:r>
            <a:endParaRPr kumimoji="0" lang="en-AU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3372" y="1268760"/>
            <a:ext cx="7416824" cy="517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No.2 Oval pavilion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,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sportsground and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cricket nets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are the worst performing in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Bayside.</a:t>
            </a:r>
            <a:endParaRPr lang="en-AU" sz="2800" dirty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Each considered Bayside's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top recreation priority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for renewal and upgrade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Oval considered too small for senior community sport and is too close to road, wetlands, car park and playground.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Council cannot provide the appropriate upgraded facilities with Oval 2 in its current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location – limited space.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1611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042112"/>
            <a:ext cx="3960440" cy="42590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070614"/>
            <a:ext cx="3600400" cy="424966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36630" y="260647"/>
            <a:ext cx="3691354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Bayside’s worst oval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716016" y="248852"/>
            <a:ext cx="3691354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3300" dirty="0">
                <a:solidFill>
                  <a:sysClr val="windowText" lastClr="000000"/>
                </a:solidFill>
                <a:latin typeface="Calibri"/>
              </a:rPr>
              <a:t>Should be like…</a:t>
            </a:r>
          </a:p>
        </p:txBody>
      </p:sp>
    </p:spTree>
    <p:extLst>
      <p:ext uri="{BB962C8B-B14F-4D97-AF65-F5344CB8AC3E}">
        <p14:creationId xmlns:p14="http://schemas.microsoft.com/office/powerpoint/2010/main" val="190730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55576" y="980727"/>
            <a:ext cx="7416824" cy="4968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400" dirty="0" smtClean="0">
              <a:solidFill>
                <a:sysClr val="windowText" lastClr="000000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6" y="980726"/>
            <a:ext cx="6984776" cy="480653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36630" y="260647"/>
            <a:ext cx="700330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 female should be forced to use these facilities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553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3" r="10377"/>
          <a:stretch/>
        </p:blipFill>
        <p:spPr>
          <a:xfrm>
            <a:off x="971600" y="1052736"/>
            <a:ext cx="7163002" cy="4683224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36630" y="260647"/>
            <a:ext cx="739797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Bayside’s worst canteen – would you volunteer?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241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55576" y="548681"/>
            <a:ext cx="7416824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400" dirty="0" smtClean="0">
              <a:solidFill>
                <a:sysClr val="windowText" lastClr="000000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7344816" cy="464451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36630" y="260647"/>
            <a:ext cx="700330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Crossing a car park from </a:t>
            </a: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pavilion to oval…at </a:t>
            </a: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night?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426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55576" y="548681"/>
            <a:ext cx="7416824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2400" dirty="0" smtClean="0">
              <a:solidFill>
                <a:sysClr val="windowText" lastClr="000000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AU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7056784" cy="469852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36630" y="260647"/>
            <a:ext cx="7579786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Only cricket nets in Bayside not meeting Australian Standards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848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0" y="1124744"/>
            <a:ext cx="7452320" cy="479715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36630" y="260647"/>
            <a:ext cx="7003302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Playground too close to oval and </a:t>
            </a:r>
            <a:r>
              <a:rPr kumimoji="0" lang="en-AU" sz="4200" b="0" i="0" u="none" strike="noStrike" kern="120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St.Kilda</a:t>
            </a: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Street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489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40466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Increasing access to open </a:t>
            </a:r>
            <a:r>
              <a:rPr lang="en-AU" sz="4200" dirty="0" smtClean="0">
                <a:solidFill>
                  <a:sysClr val="windowText" lastClr="000000"/>
                </a:solidFill>
                <a:latin typeface="Calibri"/>
              </a:rPr>
              <a:t>s</a:t>
            </a: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pace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1599053"/>
            <a:ext cx="7416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Bayside’s Open Space Strategy includes a high priority for Council to grasp opportunities to increase the open space supply.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Returning the land currently occupied by the golf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course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creates </a:t>
            </a: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an additional 12.4 hectares of open space.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Represents a 4% increase in Bayside's open space network.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15104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77788" y="374799"/>
            <a:ext cx="7772400" cy="11099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Community Wellbeing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55576" y="2132856"/>
            <a:ext cx="7416824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0886" y="1484784"/>
            <a:ext cx="7416824" cy="517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Accessible and female friendly sporting facilities encourage greater participation and enable all residents to lead a healthy and active life.</a:t>
            </a:r>
            <a:endParaRPr lang="en-AU" sz="2800" dirty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Participating in organised sports leads to greater levels of social connectedness and an enhanced feeling of community.</a:t>
            </a: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800" dirty="0" smtClean="0">
                <a:solidFill>
                  <a:sysClr val="windowText" lastClr="000000"/>
                </a:solidFill>
                <a:latin typeface="Calibri"/>
              </a:rPr>
              <a:t>Providing quality open spaces and recreation facilities improves local residential amenity.</a:t>
            </a: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 smtClean="0">
              <a:solidFill>
                <a:sysClr val="windowText" lastClr="000000"/>
              </a:solidFill>
              <a:latin typeface="Calibri"/>
            </a:endParaRPr>
          </a:p>
          <a:p>
            <a:pPr marL="457200" lvl="0" indent="-4572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9070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4704"/>
            <a:ext cx="7772400" cy="5331296"/>
          </a:xfrm>
        </p:spPr>
        <p:txBody>
          <a:bodyPr/>
          <a:lstStyle/>
          <a:p>
            <a:pPr marL="0" lvl="1" indent="0">
              <a:buNone/>
            </a:pPr>
            <a:r>
              <a:rPr lang="en-AU" sz="1200" dirty="0"/>
              <a:t>		</a:t>
            </a:r>
          </a:p>
          <a:p>
            <a:pPr marL="457200" lvl="1" indent="0">
              <a:buNone/>
            </a:pPr>
            <a:r>
              <a:rPr lang="en-AU" sz="1200" dirty="0"/>
              <a:t>	</a:t>
            </a:r>
          </a:p>
          <a:p>
            <a:endParaRPr lang="en-AU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11560" y="2348880"/>
            <a:ext cx="7772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2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Questions?</a:t>
            </a:r>
            <a:endParaRPr kumimoji="0" lang="en-AU" sz="4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8842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CC_Presentation">
  <a:themeElements>
    <a:clrScheme name="BCC_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CC_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rgbClr val="0051BA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rgbClr val="0051BA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CC_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E:\Design Style\Bayside Brand\Council templates\Internal Use\Powerpoint\BCC_Presentation.pot</Template>
  <TotalTime>6243</TotalTime>
  <Words>552</Words>
  <Application>Microsoft Office PowerPoint</Application>
  <PresentationFormat>On-screen Show (4:3)</PresentationFormat>
  <Paragraphs>65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ヒラギノ角ゴ Pro W3</vt:lpstr>
      <vt:lpstr>BCC_Presentation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Bayside City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adavies</dc:creator>
  <cp:lastModifiedBy>Damien Van Trier</cp:lastModifiedBy>
  <cp:revision>134</cp:revision>
  <cp:lastPrinted>2016-11-04T05:02:39Z</cp:lastPrinted>
  <dcterms:created xsi:type="dcterms:W3CDTF">2008-04-23T05:52:27Z</dcterms:created>
  <dcterms:modified xsi:type="dcterms:W3CDTF">2016-11-04T05:26:00Z</dcterms:modified>
</cp:coreProperties>
</file>