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1" r:id="rId2"/>
    <p:sldId id="268" r:id="rId3"/>
    <p:sldId id="276" r:id="rId4"/>
    <p:sldId id="269" r:id="rId5"/>
    <p:sldId id="270" r:id="rId6"/>
    <p:sldId id="271" r:id="rId7"/>
    <p:sldId id="272" r:id="rId8"/>
    <p:sldId id="273" r:id="rId9"/>
    <p:sldId id="274" r:id="rId10"/>
    <p:sldId id="275" r:id="rId11"/>
  </p:sldIdLst>
  <p:sldSz cx="9144000" cy="6858000" type="screen4x3"/>
  <p:notesSz cx="6918325" cy="10048875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rgbClr val="0051BA"/>
        </a:solidFill>
        <a:latin typeface="Arial" charset="0"/>
        <a:ea typeface="ヒラギノ角ゴ Pro W3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4760"/>
    <a:srgbClr val="D30547"/>
    <a:srgbClr val="939939"/>
    <a:srgbClr val="933311"/>
    <a:srgbClr val="FFC61E"/>
    <a:srgbClr val="00A3DD"/>
    <a:srgbClr val="E28C05"/>
    <a:srgbClr val="0051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90929"/>
  </p:normalViewPr>
  <p:slideViewPr>
    <p:cSldViewPr>
      <p:cViewPr varScale="1">
        <p:scale>
          <a:sx n="90" d="100"/>
          <a:sy n="90" d="100"/>
        </p:scale>
        <p:origin x="98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t" anchorCtr="0" compatLnSpc="1">
            <a:prstTxWarp prst="textNoShape">
              <a:avLst/>
            </a:prstTxWarp>
          </a:bodyPr>
          <a:lstStyle>
            <a:lvl1pPr defTabSz="936959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20179" y="2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t" anchorCtr="0" compatLnSpc="1">
            <a:prstTxWarp prst="textNoShape">
              <a:avLst/>
            </a:prstTxWarp>
          </a:bodyPr>
          <a:lstStyle>
            <a:lvl1pPr algn="r" defTabSz="936959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45418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b" anchorCtr="0" compatLnSpc="1">
            <a:prstTxWarp prst="textNoShape">
              <a:avLst/>
            </a:prstTxWarp>
          </a:bodyPr>
          <a:lstStyle>
            <a:lvl1pPr defTabSz="936959">
              <a:defRPr sz="13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20179" y="9545418"/>
            <a:ext cx="2998147" cy="503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761" tIns="46880" rIns="93761" bIns="46880" numCol="1" anchor="b" anchorCtr="0" compatLnSpc="1">
            <a:prstTxWarp prst="textNoShape">
              <a:avLst/>
            </a:prstTxWarp>
          </a:bodyPr>
          <a:lstStyle>
            <a:lvl1pPr algn="r" defTabSz="936959">
              <a:defRPr sz="1300">
                <a:solidFill>
                  <a:schemeClr val="tx1"/>
                </a:solidFill>
              </a:defRPr>
            </a:lvl1pPr>
          </a:lstStyle>
          <a:p>
            <a:fld id="{EE3AB92F-9974-4B25-BD4B-B555A2E76C9C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814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18632" y="2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/>
          <a:lstStyle>
            <a:lvl1pPr algn="r">
              <a:defRPr sz="1200"/>
            </a:lvl1pPr>
          </a:lstStyle>
          <a:p>
            <a:fld id="{E4D6C5E3-B4C0-4386-B194-45DCB12644A3}" type="datetimeFigureOut">
              <a:rPr lang="en-AU" smtClean="0"/>
              <a:t>4/11/2016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1257300"/>
            <a:ext cx="4521200" cy="3390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500" tIns="44751" rIns="89500" bIns="44751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1524" y="4836616"/>
            <a:ext cx="5535279" cy="3955955"/>
          </a:xfrm>
          <a:prstGeom prst="rect">
            <a:avLst/>
          </a:prstGeom>
        </p:spPr>
        <p:txBody>
          <a:bodyPr vert="horz" lIns="89500" tIns="44751" rIns="89500" bIns="4475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45418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18632" y="9545418"/>
            <a:ext cx="2998147" cy="503457"/>
          </a:xfrm>
          <a:prstGeom prst="rect">
            <a:avLst/>
          </a:prstGeom>
        </p:spPr>
        <p:txBody>
          <a:bodyPr vert="horz" lIns="89500" tIns="44751" rIns="89500" bIns="44751" rtlCol="0" anchor="b"/>
          <a:lstStyle>
            <a:lvl1pPr algn="r">
              <a:defRPr sz="1200"/>
            </a:lvl1pPr>
          </a:lstStyle>
          <a:p>
            <a:fld id="{F76685DF-BC62-4423-9FBA-D798EC20C0E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507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685DF-BC62-4423-9FBA-D798EC20C0EC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4587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B876CF-6356-4110-BFB0-8CA3EBF786C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A1342-D192-45E4-A320-774B73B6735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164FC2-8F84-43F5-843F-B381A1703A90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74727-9B2E-493D-B10A-3D049C2B901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2CC4E-FD6D-4820-BF15-9081BE163E66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FF251-6F43-4986-B17A-BAC27045B97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6EBB0E-5D4B-4F5C-9A7E-99D0564342F5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4C831-18EC-4E69-AF8E-B434952DA0ED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B3366-CDAB-43E6-A0AA-9C07F8DC8A16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16F135-F6FD-4D72-8C4A-8014EFC9F892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DC625E-356A-406A-B225-0DA19B0E064B}" type="slidenum">
              <a:rPr lang="en-AU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endParaRPr lang="en-A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fld id="{51D047AE-0352-4438-95E3-BA9DBD21279A}" type="slidenum">
              <a:rPr lang="en-AU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6CFF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>
          <a:solidFill>
            <a:srgbClr val="12C9FF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au/url?sa=i&amp;rct=j&amp;q=&amp;esrc=s&amp;source=images&amp;cd=&amp;cad=rja&amp;uact=8&amp;ved=0ahUKEwj2gJ7_p4TQAhVJEpQKHcEZCRIQjRwIBw&amp;url=http://animals.nationalgeographic.com/animals/birds/great-egret/&amp;psig=AFQjCNFCvsCZRRhn5t-K6lgceEoHf62FgQ&amp;ust=147797817959550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6792"/>
            <a:ext cx="9129336" cy="289572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258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600" dirty="0" smtClean="0">
                <a:solidFill>
                  <a:schemeClr val="tx1"/>
                </a:solidFill>
              </a:rPr>
              <a:t>Acknowledgement of Country </a:t>
            </a:r>
            <a:endParaRPr lang="en-AU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sz="2000" dirty="0">
                <a:solidFill>
                  <a:schemeClr val="tx1"/>
                </a:solidFill>
              </a:rPr>
              <a:t>We acknowledge that the original inhabitants of this land that we call Bayside were the Boon Wurrung people of the Kulin nation. </a:t>
            </a:r>
            <a:endParaRPr lang="en-A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A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AU" sz="2000" dirty="0" smtClean="0">
                <a:solidFill>
                  <a:schemeClr val="tx1"/>
                </a:solidFill>
              </a:rPr>
              <a:t>They </a:t>
            </a:r>
            <a:r>
              <a:rPr lang="en-AU" sz="2000" dirty="0">
                <a:solidFill>
                  <a:schemeClr val="tx1"/>
                </a:solidFill>
              </a:rPr>
              <a:t>loved this land, they cared for it and considered themselves to be part of it. </a:t>
            </a:r>
            <a:endParaRPr lang="en-A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AU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AU" sz="2000" dirty="0" smtClean="0">
                <a:solidFill>
                  <a:schemeClr val="tx1"/>
                </a:solidFill>
              </a:rPr>
              <a:t>We </a:t>
            </a:r>
            <a:r>
              <a:rPr lang="en-AU" sz="2000" dirty="0">
                <a:solidFill>
                  <a:schemeClr val="tx1"/>
                </a:solidFill>
              </a:rPr>
              <a:t>acknowledge that we have a responsibility to nurture the land, and sustain it for future generations. </a:t>
            </a:r>
          </a:p>
        </p:txBody>
      </p:sp>
    </p:spTree>
    <p:extLst>
      <p:ext uri="{BB962C8B-B14F-4D97-AF65-F5344CB8AC3E}">
        <p14:creationId xmlns:p14="http://schemas.microsoft.com/office/powerpoint/2010/main" val="3004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Watch this from home live!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0319" y="1556792"/>
            <a:ext cx="7772400" cy="4114800"/>
          </a:xfrm>
        </p:spPr>
        <p:txBody>
          <a:bodyPr/>
          <a:lstStyle/>
          <a:p>
            <a:pPr marL="0" indent="0" algn="ctr">
              <a:buNone/>
            </a:pPr>
            <a:r>
              <a:rPr lang="en-AU" dirty="0">
                <a:solidFill>
                  <a:schemeClr val="tx1"/>
                </a:solidFill>
              </a:rPr>
              <a:t>http://</a:t>
            </a:r>
            <a:r>
              <a:rPr lang="en-AU" dirty="0" smtClean="0">
                <a:solidFill>
                  <a:schemeClr val="tx1"/>
                </a:solidFill>
              </a:rPr>
              <a:t>stream.bayside.vic.gov.au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2243" y="2060848"/>
            <a:ext cx="4968552" cy="3714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4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Project Background 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62472"/>
            <a:ext cx="4534272" cy="4114800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>
                <a:solidFill>
                  <a:schemeClr val="tx1"/>
                </a:solidFill>
              </a:rPr>
              <a:t>Almost a year ago Council resolved not to proceed with a driving range at Elsternwick Park Golf Course and undertake broad community consultation regarding the future of the site, including: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Retention of the golf </a:t>
            </a:r>
            <a:r>
              <a:rPr lang="en-AU" dirty="0">
                <a:solidFill>
                  <a:schemeClr val="tx1"/>
                </a:solidFill>
              </a:rPr>
              <a:t>c</a:t>
            </a:r>
            <a:r>
              <a:rPr lang="en-AU" dirty="0" smtClean="0">
                <a:solidFill>
                  <a:schemeClr val="tx1"/>
                </a:solidFill>
              </a:rPr>
              <a:t>ourse</a:t>
            </a:r>
          </a:p>
          <a:p>
            <a:r>
              <a:rPr lang="en-AU" dirty="0">
                <a:solidFill>
                  <a:schemeClr val="tx1"/>
                </a:solidFill>
              </a:rPr>
              <a:t>Preferred location for Oval 2 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Turning the golf course into open space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Any other viable options - eco precinct, nature </a:t>
            </a:r>
            <a:r>
              <a:rPr lang="en-AU" dirty="0">
                <a:solidFill>
                  <a:schemeClr val="tx1"/>
                </a:solidFill>
              </a:rPr>
              <a:t>based park </a:t>
            </a:r>
          </a:p>
          <a:p>
            <a:endParaRPr lang="en-A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AU" dirty="0" smtClean="0">
              <a:solidFill>
                <a:schemeClr val="tx1"/>
              </a:solidFill>
            </a:endParaRPr>
          </a:p>
        </p:txBody>
      </p:sp>
      <p:pic>
        <p:nvPicPr>
          <p:cNvPr id="1027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933" y="980728"/>
            <a:ext cx="3513496" cy="443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65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796" y="548680"/>
            <a:ext cx="7772400" cy="1143000"/>
          </a:xfrm>
        </p:spPr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Consultation Process </a:t>
            </a:r>
            <a:endParaRPr lang="en-AU" dirty="0">
              <a:solidFill>
                <a:schemeClr val="tx1"/>
              </a:solidFill>
            </a:endParaRPr>
          </a:p>
        </p:txBody>
      </p:sp>
      <p:pic>
        <p:nvPicPr>
          <p:cNvPr id="4" name="Picture 3" descr="C:\Users\cplowman\AppData\Local\Microsoft\Windows\Temporary Internet Files\Content.IE5\KQLKIX42\13220663_1755690681318701_7556666422373268629_o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576" t="34160" r="14668"/>
          <a:stretch/>
        </p:blipFill>
        <p:spPr bwMode="auto">
          <a:xfrm>
            <a:off x="3316698" y="2132856"/>
            <a:ext cx="2808312" cy="2376262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Oval 4"/>
          <p:cNvSpPr/>
          <p:nvPr/>
        </p:nvSpPr>
        <p:spPr bwMode="auto">
          <a:xfrm>
            <a:off x="107504" y="1988840"/>
            <a:ext cx="2808312" cy="2664296"/>
          </a:xfrm>
          <a:prstGeom prst="ellipse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80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charset="0"/>
                <a:ea typeface="ヒラギノ角ゴ Pro W3" pitchFamily="1" charset="-128"/>
              </a:rPr>
              <a:t>62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4000" dirty="0" smtClean="0">
                <a:solidFill>
                  <a:schemeClr val="accent6"/>
                </a:solidFill>
                <a:latin typeface="Arial" charset="0"/>
                <a:ea typeface="ヒラギノ角ゴ Pro W3" pitchFamily="1" charset="-128"/>
              </a:rPr>
              <a:t>ideas</a:t>
            </a:r>
            <a:endParaRPr kumimoji="0" lang="en-AU" sz="40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516216" y="2576191"/>
            <a:ext cx="2016224" cy="432048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rgbClr val="0051BA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527973" y="3694207"/>
            <a:ext cx="2016224" cy="432048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rgbClr val="0051BA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6519106" y="3121470"/>
            <a:ext cx="2016224" cy="432048"/>
          </a:xfrm>
          <a:prstGeom prst="rect">
            <a:avLst/>
          </a:prstGeom>
          <a:noFill/>
          <a:ln w="285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400" b="0" i="0" u="none" strike="noStrike" cap="none" normalizeH="0" baseline="0" smtClean="0">
              <a:ln>
                <a:noFill/>
              </a:ln>
              <a:solidFill>
                <a:srgbClr val="0051BA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2054" y="2564904"/>
            <a:ext cx="2270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accent6"/>
                </a:solidFill>
              </a:rPr>
              <a:t>Option 1 </a:t>
            </a:r>
            <a:endParaRPr lang="en-AU" dirty="0">
              <a:solidFill>
                <a:schemeClr val="accent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9086" y="3106661"/>
            <a:ext cx="2270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accent6"/>
                </a:solidFill>
              </a:rPr>
              <a:t>Option 2 </a:t>
            </a:r>
            <a:endParaRPr lang="en-AU" dirty="0">
              <a:solidFill>
                <a:schemeClr val="accent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2054" y="3673705"/>
            <a:ext cx="2270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 smtClean="0">
                <a:solidFill>
                  <a:schemeClr val="accent6"/>
                </a:solidFill>
              </a:rPr>
              <a:t>Option 3 </a:t>
            </a:r>
            <a:endParaRPr lang="en-AU" dirty="0">
              <a:solidFill>
                <a:schemeClr val="accent6"/>
              </a:solidFill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5544108" y="3996229"/>
            <a:ext cx="828092" cy="78562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1800" dirty="0" smtClean="0">
                <a:solidFill>
                  <a:schemeClr val="accent6"/>
                </a:solidFill>
                <a:latin typeface="Arial" charset="0"/>
                <a:ea typeface="ヒラギノ角ゴ Pro W3" pitchFamily="1" charset="-128"/>
              </a:rPr>
              <a:t>93</a:t>
            </a:r>
            <a:r>
              <a:rPr lang="en-AU" sz="1000" dirty="0" smtClean="0">
                <a:solidFill>
                  <a:schemeClr val="accent6"/>
                </a:solidFill>
                <a:latin typeface="Arial" charset="0"/>
                <a:ea typeface="ヒラギノ角ゴ Pro W3" pitchFamily="1" charset="-128"/>
              </a:rPr>
              <a:t> People </a:t>
            </a:r>
            <a:endParaRPr kumimoji="0" lang="en-AU" sz="10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152662" y="3966068"/>
            <a:ext cx="828092" cy="785626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1800" dirty="0" smtClean="0">
                <a:solidFill>
                  <a:schemeClr val="accent6"/>
                </a:solidFill>
                <a:latin typeface="Arial" charset="0"/>
                <a:ea typeface="ヒラギノ角ゴ Pro W3" pitchFamily="1" charset="-128"/>
              </a:rPr>
              <a:t>248</a:t>
            </a:r>
            <a:r>
              <a:rPr lang="en-AU" sz="1000" dirty="0" smtClean="0">
                <a:solidFill>
                  <a:schemeClr val="accent6"/>
                </a:solidFill>
                <a:latin typeface="Arial" charset="0"/>
                <a:ea typeface="ヒラギノ角ゴ Pro W3" pitchFamily="1" charset="-128"/>
              </a:rPr>
              <a:t> People </a:t>
            </a:r>
            <a:endParaRPr kumimoji="0" lang="en-AU" sz="10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223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Option 1 </a:t>
            </a:r>
            <a:br>
              <a:rPr lang="en-AU" dirty="0" smtClean="0">
                <a:solidFill>
                  <a:schemeClr val="tx1"/>
                </a:solidFill>
              </a:rPr>
            </a:br>
            <a:r>
              <a:rPr lang="en-AU" sz="2800" dirty="0" smtClean="0">
                <a:solidFill>
                  <a:schemeClr val="tx1"/>
                </a:solidFill>
              </a:rPr>
              <a:t>Open Space, Environment and Sustainability  </a:t>
            </a:r>
            <a:endParaRPr lang="en-AU" sz="28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6016" y="2708920"/>
            <a:ext cx="3886200" cy="2843974"/>
          </a:xfrm>
        </p:spPr>
        <p:txBody>
          <a:bodyPr/>
          <a:lstStyle/>
          <a:p>
            <a:pPr marL="0" indent="0">
              <a:buNone/>
            </a:pPr>
            <a:r>
              <a:rPr lang="en-AU" b="1" dirty="0" smtClean="0">
                <a:solidFill>
                  <a:schemeClr val="tx1"/>
                </a:solidFill>
              </a:rPr>
              <a:t>Key Features: 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Increased planting – urban forest 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Indigenous garden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Expanded wetlands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Increased pathway 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Eco-Café (in existing building)</a:t>
            </a:r>
          </a:p>
          <a:p>
            <a:r>
              <a:rPr lang="en-AU" dirty="0" smtClean="0">
                <a:solidFill>
                  <a:schemeClr val="tx1"/>
                </a:solidFill>
              </a:rPr>
              <a:t>Oval 2 retained in existing location </a:t>
            </a:r>
          </a:p>
          <a:p>
            <a:endParaRPr lang="en-A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514" r="26728"/>
          <a:stretch/>
        </p:blipFill>
        <p:spPr>
          <a:xfrm>
            <a:off x="685800" y="1628800"/>
            <a:ext cx="3781742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Option 2 </a:t>
            </a:r>
            <a:br>
              <a:rPr lang="en-AU" dirty="0" smtClean="0">
                <a:solidFill>
                  <a:schemeClr val="tx1"/>
                </a:solidFill>
              </a:rPr>
            </a:br>
            <a:r>
              <a:rPr lang="en-AU" dirty="0" smtClean="0">
                <a:solidFill>
                  <a:schemeClr val="tx1"/>
                </a:solidFill>
              </a:rPr>
              <a:t>Play, Community and </a:t>
            </a:r>
            <a:r>
              <a:rPr lang="en-AU" sz="2800" dirty="0" smtClean="0">
                <a:solidFill>
                  <a:schemeClr val="tx1"/>
                </a:solidFill>
              </a:rPr>
              <a:t>Open Space</a:t>
            </a:r>
            <a:endParaRPr lang="en-AU" sz="28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743704"/>
            <a:ext cx="4141523" cy="4293096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716016" y="2636912"/>
            <a:ext cx="38862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12C9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AU" sz="1800" b="1" kern="0" dirty="0" smtClean="0">
                <a:solidFill>
                  <a:schemeClr val="tx1"/>
                </a:solidFill>
              </a:rPr>
              <a:t>Key Features: 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Resized Oval </a:t>
            </a:r>
            <a:r>
              <a:rPr lang="en-AU" sz="1800" kern="0" dirty="0">
                <a:solidFill>
                  <a:schemeClr val="tx1"/>
                </a:solidFill>
              </a:rPr>
              <a:t>2 </a:t>
            </a:r>
            <a:r>
              <a:rPr lang="en-AU" sz="1800" kern="0" dirty="0" smtClean="0">
                <a:solidFill>
                  <a:schemeClr val="tx1"/>
                </a:solidFill>
              </a:rPr>
              <a:t>– new location</a:t>
            </a:r>
            <a:endParaRPr lang="en-AU" sz="1800" kern="0" dirty="0">
              <a:solidFill>
                <a:schemeClr val="tx1"/>
              </a:solidFill>
            </a:endParaRP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Increased planting – urban forest 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Indigenous garden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Expanded wetlands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Increased pathways 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Eco-Café (in new pavilion) 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Informal recreation area and play space</a:t>
            </a:r>
          </a:p>
          <a:p>
            <a:pPr marL="0" indent="0" eaLnBrk="1" hangingPunct="1">
              <a:buFontTx/>
              <a:buNone/>
            </a:pPr>
            <a:endParaRPr lang="en-AU" sz="1800" kern="0" dirty="0"/>
          </a:p>
        </p:txBody>
      </p:sp>
    </p:spTree>
    <p:extLst>
      <p:ext uri="{BB962C8B-B14F-4D97-AF65-F5344CB8AC3E}">
        <p14:creationId xmlns:p14="http://schemas.microsoft.com/office/powerpoint/2010/main" val="287856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5111"/>
          <a:stretch/>
        </p:blipFill>
        <p:spPr>
          <a:xfrm>
            <a:off x="430954" y="1412776"/>
            <a:ext cx="3999930" cy="4637908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611560" y="479149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006CFF"/>
                </a:solidFill>
                <a:latin typeface="Arial" charset="0"/>
                <a:ea typeface="ヒラギノ角ゴ Pro W3" pitchFamily="1" charset="-128"/>
              </a:defRPr>
            </a:lvl9pPr>
          </a:lstStyle>
          <a:p>
            <a:pPr eaLnBrk="1" hangingPunct="1"/>
            <a:r>
              <a:rPr lang="en-AU" kern="0" dirty="0" smtClean="0">
                <a:solidFill>
                  <a:schemeClr val="tx1"/>
                </a:solidFill>
              </a:rPr>
              <a:t>Option 3 </a:t>
            </a:r>
            <a:br>
              <a:rPr lang="en-AU" kern="0" dirty="0" smtClean="0">
                <a:solidFill>
                  <a:schemeClr val="tx1"/>
                </a:solidFill>
              </a:rPr>
            </a:br>
            <a:r>
              <a:rPr lang="en-AU" kern="0" dirty="0" smtClean="0">
                <a:solidFill>
                  <a:schemeClr val="tx1"/>
                </a:solidFill>
              </a:rPr>
              <a:t>Active Sports, Play and Community</a:t>
            </a:r>
            <a:endParaRPr lang="en-AU" sz="2800" kern="0" dirty="0">
              <a:solidFill>
                <a:schemeClr val="tx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860032" y="2348880"/>
            <a:ext cx="388620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rgbClr val="12C9FF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1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AU" sz="1800" b="1" kern="0" dirty="0" smtClean="0">
                <a:solidFill>
                  <a:schemeClr val="tx1"/>
                </a:solidFill>
              </a:rPr>
              <a:t>Key Features: 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Resized Oval </a:t>
            </a:r>
            <a:r>
              <a:rPr lang="en-AU" sz="1800" kern="0" dirty="0">
                <a:solidFill>
                  <a:schemeClr val="tx1"/>
                </a:solidFill>
              </a:rPr>
              <a:t>2 </a:t>
            </a:r>
            <a:r>
              <a:rPr lang="en-AU" sz="1800" kern="0" dirty="0" smtClean="0">
                <a:solidFill>
                  <a:schemeClr val="tx1"/>
                </a:solidFill>
              </a:rPr>
              <a:t>– new location</a:t>
            </a:r>
            <a:endParaRPr lang="en-AU" sz="1800" kern="0" dirty="0">
              <a:solidFill>
                <a:schemeClr val="tx1"/>
              </a:solidFill>
            </a:endParaRP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Resized 9-hole golf course 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Increased planting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Increased pathways </a:t>
            </a:r>
          </a:p>
          <a:p>
            <a:pPr eaLnBrk="1" hangingPunct="1"/>
            <a:r>
              <a:rPr lang="en-AU" sz="1800" kern="0" dirty="0" smtClean="0">
                <a:solidFill>
                  <a:schemeClr val="tx1"/>
                </a:solidFill>
              </a:rPr>
              <a:t>Eco-Café (in new pavilion) </a:t>
            </a:r>
          </a:p>
          <a:p>
            <a:pPr marL="0" indent="0" eaLnBrk="1" hangingPunct="1">
              <a:buFontTx/>
              <a:buNone/>
            </a:pPr>
            <a:endParaRPr lang="en-AU" sz="1800" kern="0" dirty="0"/>
          </a:p>
        </p:txBody>
      </p:sp>
    </p:spTree>
    <p:extLst>
      <p:ext uri="{BB962C8B-B14F-4D97-AF65-F5344CB8AC3E}">
        <p14:creationId xmlns:p14="http://schemas.microsoft.com/office/powerpoint/2010/main" val="105817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1143000"/>
          </a:xfrm>
        </p:spPr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Importance of Elsternwick Park 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4" name="Oval 3"/>
          <p:cNvSpPr/>
          <p:nvPr/>
        </p:nvSpPr>
        <p:spPr bwMode="auto">
          <a:xfrm>
            <a:off x="863588" y="2176394"/>
            <a:ext cx="2808312" cy="2664296"/>
          </a:xfrm>
          <a:prstGeom prst="ellipse">
            <a:avLst/>
          </a:prstGeom>
          <a:ln>
            <a:solidFill>
              <a:schemeClr val="accent2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60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Arial" charset="0"/>
                <a:ea typeface="ヒラギノ角ゴ Pro W3" pitchFamily="1" charset="-128"/>
              </a:rPr>
              <a:t>1000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3600" dirty="0" smtClean="0">
                <a:solidFill>
                  <a:schemeClr val="accent6"/>
                </a:solidFill>
                <a:latin typeface="Arial" charset="0"/>
                <a:ea typeface="ヒラギノ角ゴ Pro W3" pitchFamily="1" charset="-128"/>
              </a:rPr>
              <a:t>Involved so far</a:t>
            </a:r>
            <a:endParaRPr kumimoji="0" lang="en-AU" sz="36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Arial" charset="0"/>
              <a:ea typeface="ヒラギノ角ゴ Pro W3" pitchFamily="1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7"/>
          <a:stretch/>
        </p:blipFill>
        <p:spPr>
          <a:xfrm>
            <a:off x="6660231" y="1842413"/>
            <a:ext cx="2320647" cy="1600819"/>
          </a:xfrm>
          <a:prstGeom prst="rect">
            <a:avLst/>
          </a:prstGeom>
        </p:spPr>
      </p:pic>
      <p:pic>
        <p:nvPicPr>
          <p:cNvPr id="2050" name="Picture 2" descr="Image result for great egret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7"/>
          <a:stretch/>
        </p:blipFill>
        <p:spPr bwMode="auto">
          <a:xfrm>
            <a:off x="6660232" y="3616554"/>
            <a:ext cx="2320646" cy="160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854240"/>
            <a:ext cx="2414395" cy="15889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701" y="3628381"/>
            <a:ext cx="2439008" cy="160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chemeClr val="tx1"/>
                </a:solidFill>
              </a:rPr>
              <a:t>Thank You and Ongoing Process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AU" dirty="0" smtClean="0">
                <a:solidFill>
                  <a:schemeClr val="tx1"/>
                </a:solidFill>
              </a:rPr>
              <a:t>Big thank you to: </a:t>
            </a:r>
          </a:p>
          <a:p>
            <a:pPr>
              <a:spcBef>
                <a:spcPts val="2400"/>
              </a:spcBef>
            </a:pPr>
            <a:r>
              <a:rPr lang="en-AU" b="1" dirty="0" smtClean="0">
                <a:solidFill>
                  <a:schemeClr val="tx1"/>
                </a:solidFill>
              </a:rPr>
              <a:t>Panel Members </a:t>
            </a:r>
            <a:r>
              <a:rPr lang="en-AU" dirty="0" smtClean="0">
                <a:solidFill>
                  <a:schemeClr val="tx1"/>
                </a:solidFill>
              </a:rPr>
              <a:t>– making a commitment to understand and deliberate the future of Elsternwick Park.</a:t>
            </a:r>
          </a:p>
          <a:p>
            <a:pPr>
              <a:spcBef>
                <a:spcPts val="2400"/>
              </a:spcBef>
            </a:pPr>
            <a:r>
              <a:rPr lang="en-AU" b="1" dirty="0" smtClean="0">
                <a:solidFill>
                  <a:schemeClr val="tx1"/>
                </a:solidFill>
              </a:rPr>
              <a:t>Presenters</a:t>
            </a:r>
            <a:r>
              <a:rPr lang="en-AU" dirty="0" smtClean="0">
                <a:solidFill>
                  <a:schemeClr val="tx1"/>
                </a:solidFill>
              </a:rPr>
              <a:t> – for bringing your passion, knowledge and understanding of your subject to the panel. </a:t>
            </a:r>
          </a:p>
          <a:p>
            <a:pPr>
              <a:spcBef>
                <a:spcPts val="2400"/>
              </a:spcBef>
            </a:pPr>
            <a:r>
              <a:rPr lang="en-AU" b="1" dirty="0" smtClean="0">
                <a:solidFill>
                  <a:schemeClr val="tx1"/>
                </a:solidFill>
              </a:rPr>
              <a:t>Broader community </a:t>
            </a:r>
            <a:r>
              <a:rPr lang="en-AU" dirty="0" smtClean="0">
                <a:solidFill>
                  <a:schemeClr val="tx1"/>
                </a:solidFill>
              </a:rPr>
              <a:t>– here at Council chambers, those at home and involved previously. Your ideas, patience and enthusiasm for the process have been of immense value.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AU" dirty="0" smtClean="0">
                <a:solidFill>
                  <a:schemeClr val="tx1"/>
                </a:solidFill>
              </a:rPr>
              <a:t>We will take the recommendation from this meeting to Council in February 2017 and will publicly respond to the proposal put forward. </a:t>
            </a:r>
            <a:endParaRPr lang="en-A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48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CC_Presentation">
  <a:themeElements>
    <a:clrScheme name="BCC_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CC_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rgbClr val="0051BA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rgbClr val="0051BA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CC_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CC_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CC_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E:\Design Style\Bayside Brand\Council templates\Internal Use\Powerpoint\BCC_Presentation.pot</Template>
  <TotalTime>1566</TotalTime>
  <Words>340</Words>
  <Application>Microsoft Office PowerPoint</Application>
  <PresentationFormat>On-screen Show (4:3)</PresentationFormat>
  <Paragraphs>56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ヒラギノ角ゴ Pro W3</vt:lpstr>
      <vt:lpstr>BCC_Presentation</vt:lpstr>
      <vt:lpstr>PowerPoint Presentation</vt:lpstr>
      <vt:lpstr>Acknowledgement of Country </vt:lpstr>
      <vt:lpstr>Watch this from home live!</vt:lpstr>
      <vt:lpstr>Project Background </vt:lpstr>
      <vt:lpstr>Consultation Process </vt:lpstr>
      <vt:lpstr>Option 1  Open Space, Environment and Sustainability  </vt:lpstr>
      <vt:lpstr>Option 2  Play, Community and Open Space</vt:lpstr>
      <vt:lpstr>PowerPoint Presentation</vt:lpstr>
      <vt:lpstr>Importance of Elsternwick Park </vt:lpstr>
      <vt:lpstr>Thank You and Ongoing Process</vt:lpstr>
    </vt:vector>
  </TitlesOfParts>
  <Company>Bayside City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adavies</dc:creator>
  <cp:lastModifiedBy>Cindy Plowman</cp:lastModifiedBy>
  <cp:revision>52</cp:revision>
  <cp:lastPrinted>2016-11-04T01:49:55Z</cp:lastPrinted>
  <dcterms:created xsi:type="dcterms:W3CDTF">2008-04-23T05:52:27Z</dcterms:created>
  <dcterms:modified xsi:type="dcterms:W3CDTF">2016-11-04T01:50:18Z</dcterms:modified>
</cp:coreProperties>
</file>