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Lst>
  <p:notesMasterIdLst>
    <p:notesMasterId r:id="rId29"/>
  </p:notesMasterIdLst>
  <p:sldIdLst>
    <p:sldId id="257" r:id="rId3"/>
    <p:sldId id="270" r:id="rId4"/>
    <p:sldId id="271" r:id="rId5"/>
    <p:sldId id="289" r:id="rId6"/>
    <p:sldId id="274" r:id="rId7"/>
    <p:sldId id="275" r:id="rId8"/>
    <p:sldId id="272" r:id="rId9"/>
    <p:sldId id="276" r:id="rId10"/>
    <p:sldId id="291" r:id="rId11"/>
    <p:sldId id="285" r:id="rId12"/>
    <p:sldId id="281" r:id="rId13"/>
    <p:sldId id="284" r:id="rId14"/>
    <p:sldId id="293" r:id="rId15"/>
    <p:sldId id="277" r:id="rId16"/>
    <p:sldId id="290" r:id="rId17"/>
    <p:sldId id="292" r:id="rId18"/>
    <p:sldId id="278" r:id="rId19"/>
    <p:sldId id="283" r:id="rId20"/>
    <p:sldId id="287" r:id="rId21"/>
    <p:sldId id="282" r:id="rId22"/>
    <p:sldId id="280" r:id="rId23"/>
    <p:sldId id="286" r:id="rId24"/>
    <p:sldId id="288" r:id="rId25"/>
    <p:sldId id="294" r:id="rId26"/>
    <p:sldId id="295" r:id="rId27"/>
    <p:sldId id="296"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p:cViewPr varScale="1">
        <p:scale>
          <a:sx n="116" d="100"/>
          <a:sy n="116" d="100"/>
        </p:scale>
        <p:origin x="1446" y="108"/>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6BB097-BF25-4FFA-A955-2B197F370A95}" type="datetimeFigureOut">
              <a:rPr lang="en-US" smtClean="0"/>
              <a:t>11/3/2016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A44C66-B94D-453D-A9D3-113AE6E19870}" type="slidenum">
              <a:rPr lang="en-US" smtClean="0"/>
              <a:t>‹#›</a:t>
            </a:fld>
            <a:endParaRPr lang="en-US"/>
          </a:p>
        </p:txBody>
      </p:sp>
    </p:spTree>
    <p:extLst>
      <p:ext uri="{BB962C8B-B14F-4D97-AF65-F5344CB8AC3E}">
        <p14:creationId xmlns:p14="http://schemas.microsoft.com/office/powerpoint/2010/main" val="1075032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11/3/2016 2:55 PM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extLst>
      <p:ext uri="{BB962C8B-B14F-4D97-AF65-F5344CB8AC3E}">
        <p14:creationId xmlns:p14="http://schemas.microsoft.com/office/powerpoint/2010/main" val="3023433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a:t>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forecast.id.com.au/glen-eira" TargetMode="External"/><Relationship Id="rId2" Type="http://schemas.openxmlformats.org/officeDocument/2006/relationships/hyperlink" Target="http://forecast.id.com.au/bayside" TargetMode="External"/><Relationship Id="rId1" Type="http://schemas.openxmlformats.org/officeDocument/2006/relationships/slideLayout" Target="../slideLayouts/slideLayout3.xml"/><Relationship Id="rId5" Type="http://schemas.openxmlformats.org/officeDocument/2006/relationships/image" Target="../media/image4.jpg"/><Relationship Id="rId4" Type="http://schemas.openxmlformats.org/officeDocument/2006/relationships/hyperlink" Target="http://forecast.id.com.au/port-phillip"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hyperlink" Target="x-apple-data-detectors://embedded-result/1017" TargetMode="Externa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a:t>Elsternwick</a:t>
            </a:r>
            <a:r>
              <a:rPr lang="en-US" dirty="0"/>
              <a:t> Cricket Club Presentation to EP  Deliberative Panel</a:t>
            </a:r>
          </a:p>
        </p:txBody>
      </p:sp>
      <p:sp>
        <p:nvSpPr>
          <p:cNvPr id="3" name="Subtitle 2"/>
          <p:cNvSpPr>
            <a:spLocks noGrp="1"/>
          </p:cNvSpPr>
          <p:nvPr>
            <p:ph type="subTitle" idx="1"/>
          </p:nvPr>
        </p:nvSpPr>
        <p:spPr>
          <a:xfrm>
            <a:off x="730249" y="4344988"/>
            <a:ext cx="7681913" cy="1370012"/>
          </a:xfrm>
        </p:spPr>
        <p:txBody>
          <a:bodyPr>
            <a:normAutofit/>
          </a:bodyPr>
          <a:lstStyle/>
          <a:p>
            <a:r>
              <a:rPr lang="en-US" dirty="0" smtClean="0"/>
              <a:t>John </a:t>
            </a:r>
            <a:r>
              <a:rPr lang="en-US" dirty="0"/>
              <a:t>Dunnachie</a:t>
            </a:r>
          </a:p>
          <a:p>
            <a:r>
              <a:rPr lang="en-US" dirty="0" smtClean="0"/>
              <a:t>President </a:t>
            </a:r>
            <a:r>
              <a:rPr lang="en-US" dirty="0"/>
              <a:t>ECC</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8264" y="-1969"/>
            <a:ext cx="2195736" cy="1922468"/>
          </a:xfrm>
          <a:prstGeom prst="rect">
            <a:avLst/>
          </a:prstGeom>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p:spPr>
        <p:txBody>
          <a:bodyPr/>
          <a:lstStyle/>
          <a:p>
            <a:r>
              <a:rPr lang="en-AU" sz="4000" dirty="0"/>
              <a:t> </a:t>
            </a:r>
            <a:r>
              <a:rPr lang="en-AU" dirty="0"/>
              <a:t>Elsternwick Cricket Club</a:t>
            </a:r>
          </a:p>
        </p:txBody>
      </p:sp>
      <p:sp>
        <p:nvSpPr>
          <p:cNvPr id="3" name="Text Placeholder 2"/>
          <p:cNvSpPr>
            <a:spLocks noGrp="1"/>
          </p:cNvSpPr>
          <p:nvPr>
            <p:ph type="body" sz="quarter" idx="10"/>
          </p:nvPr>
        </p:nvSpPr>
        <p:spPr>
          <a:xfrm>
            <a:off x="323528" y="1340768"/>
            <a:ext cx="8382000" cy="5324535"/>
          </a:xfrm>
        </p:spPr>
        <p:txBody>
          <a:bodyPr/>
          <a:lstStyle/>
          <a:p>
            <a:r>
              <a:rPr lang="en-AU" sz="2800" dirty="0"/>
              <a:t>A sporting club that formed in 1900 and</a:t>
            </a:r>
          </a:p>
          <a:p>
            <a:pPr marL="0" indent="0">
              <a:buNone/>
            </a:pPr>
            <a:r>
              <a:rPr lang="en-AU" sz="2800" dirty="0"/>
              <a:t>     has had its home at Elsternwick Park since 1903</a:t>
            </a:r>
          </a:p>
          <a:p>
            <a:r>
              <a:rPr lang="en-AU" sz="2800" dirty="0"/>
              <a:t>A Club that has had the longest continuous occupancy and stewardship of Elsternwick Park of any group</a:t>
            </a:r>
          </a:p>
          <a:p>
            <a:r>
              <a:rPr lang="en-AU" sz="2800" dirty="0"/>
              <a:t>Managed and funded work at EP until the onset of the </a:t>
            </a:r>
            <a:r>
              <a:rPr lang="en-AU" sz="2800" dirty="0" smtClean="0"/>
              <a:t>Great Depression</a:t>
            </a:r>
            <a:endParaRPr lang="en-AU" sz="2800" dirty="0"/>
          </a:p>
          <a:p>
            <a:r>
              <a:rPr lang="en-AU" sz="2800" dirty="0"/>
              <a:t>Every weekend in summer there are </a:t>
            </a:r>
            <a:r>
              <a:rPr lang="en-AU" sz="2800" dirty="0" smtClean="0"/>
              <a:t>16 </a:t>
            </a:r>
            <a:r>
              <a:rPr lang="en-AU" sz="2800" dirty="0"/>
              <a:t>teams representing ECC (2016/17 season figures)</a:t>
            </a:r>
          </a:p>
          <a:p>
            <a:r>
              <a:rPr lang="en-AU" sz="2800" dirty="0"/>
              <a:t>ECC plays in the second highest cricket competition in Victoria</a:t>
            </a:r>
          </a:p>
          <a:p>
            <a:r>
              <a:rPr lang="en-AU" sz="2800" dirty="0"/>
              <a:t>High levels of community involvement</a:t>
            </a:r>
          </a:p>
          <a:p>
            <a:endParaRPr lang="en-AU"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296" y="250215"/>
            <a:ext cx="1574543" cy="1476583"/>
          </a:xfrm>
          <a:prstGeom prst="rect">
            <a:avLst/>
          </a:prstGeom>
        </p:spPr>
      </p:pic>
    </p:spTree>
    <p:extLst>
      <p:ext uri="{BB962C8B-B14F-4D97-AF65-F5344CB8AC3E}">
        <p14:creationId xmlns:p14="http://schemas.microsoft.com/office/powerpoint/2010/main" val="109797336"/>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 Current </a:t>
            </a:r>
            <a:r>
              <a:rPr lang="en-AU" dirty="0" smtClean="0"/>
              <a:t>Membership</a:t>
            </a:r>
            <a:endParaRPr lang="en-AU" dirty="0"/>
          </a:p>
        </p:txBody>
      </p:sp>
      <p:sp>
        <p:nvSpPr>
          <p:cNvPr id="3" name="Text Placeholder 2"/>
          <p:cNvSpPr>
            <a:spLocks noGrp="1"/>
          </p:cNvSpPr>
          <p:nvPr>
            <p:ph type="body" sz="quarter" idx="10"/>
          </p:nvPr>
        </p:nvSpPr>
        <p:spPr>
          <a:xfrm>
            <a:off x="381000" y="1411552"/>
            <a:ext cx="8382000" cy="6204776"/>
          </a:xfrm>
        </p:spPr>
        <p:txBody>
          <a:bodyPr/>
          <a:lstStyle/>
          <a:p>
            <a:r>
              <a:rPr lang="en-AU" dirty="0"/>
              <a:t>Around 180 playing members</a:t>
            </a:r>
          </a:p>
          <a:p>
            <a:r>
              <a:rPr lang="en-AU" dirty="0"/>
              <a:t>Over 100 social members</a:t>
            </a:r>
          </a:p>
          <a:p>
            <a:r>
              <a:rPr lang="en-AU" dirty="0"/>
              <a:t>25 life members</a:t>
            </a:r>
          </a:p>
          <a:p>
            <a:r>
              <a:rPr lang="en-AU" dirty="0"/>
              <a:t>4 senior teams</a:t>
            </a:r>
          </a:p>
          <a:p>
            <a:r>
              <a:rPr lang="en-AU" dirty="0"/>
              <a:t>11 junior teams</a:t>
            </a:r>
          </a:p>
          <a:p>
            <a:r>
              <a:rPr lang="en-AU" dirty="0"/>
              <a:t>1 over </a:t>
            </a:r>
            <a:r>
              <a:rPr lang="en-AU" dirty="0" smtClean="0"/>
              <a:t>60s </a:t>
            </a:r>
            <a:r>
              <a:rPr lang="en-AU" dirty="0"/>
              <a:t>team</a:t>
            </a:r>
          </a:p>
          <a:p>
            <a:r>
              <a:rPr lang="en-AU" dirty="0"/>
              <a:t>Large “In 2 Cricket” program for 5-9 year olds</a:t>
            </a:r>
          </a:p>
          <a:p>
            <a:r>
              <a:rPr lang="en-AU" dirty="0"/>
              <a:t>Many members would like to be here in the gallery today if it wasn’t  a Saturday and matches being scheduled</a:t>
            </a:r>
          </a:p>
          <a:p>
            <a:endParaRPr lang="en-AU" dirty="0"/>
          </a:p>
          <a:p>
            <a:endParaRPr lang="en-AU"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296" y="250215"/>
            <a:ext cx="1574543" cy="1476583"/>
          </a:xfrm>
          <a:prstGeom prst="rect">
            <a:avLst/>
          </a:prstGeom>
        </p:spPr>
      </p:pic>
    </p:spTree>
    <p:extLst>
      <p:ext uri="{BB962C8B-B14F-4D97-AF65-F5344CB8AC3E}">
        <p14:creationId xmlns:p14="http://schemas.microsoft.com/office/powerpoint/2010/main" val="2783284873"/>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553998"/>
          </a:xfrm>
        </p:spPr>
        <p:txBody>
          <a:bodyPr/>
          <a:lstStyle/>
          <a:p>
            <a:r>
              <a:rPr lang="en-AU" sz="4000" dirty="0"/>
              <a:t>Notable  </a:t>
            </a:r>
            <a:r>
              <a:rPr lang="en-AU" sz="4000" dirty="0" smtClean="0"/>
              <a:t>Players with Links to ECC</a:t>
            </a:r>
            <a:endParaRPr lang="en-AU" sz="4000" dirty="0"/>
          </a:p>
        </p:txBody>
      </p:sp>
      <p:sp>
        <p:nvSpPr>
          <p:cNvPr id="3" name="Text Placeholder 2"/>
          <p:cNvSpPr>
            <a:spLocks noGrp="1"/>
          </p:cNvSpPr>
          <p:nvPr>
            <p:ph type="body" sz="quarter" idx="10"/>
          </p:nvPr>
        </p:nvSpPr>
        <p:spPr>
          <a:xfrm>
            <a:off x="381000" y="894985"/>
            <a:ext cx="8382000" cy="5816977"/>
          </a:xfrm>
        </p:spPr>
        <p:txBody>
          <a:bodyPr/>
          <a:lstStyle/>
          <a:p>
            <a:r>
              <a:rPr lang="en-AU" sz="2800" dirty="0"/>
              <a:t>A number of Australian players</a:t>
            </a:r>
          </a:p>
          <a:p>
            <a:pPr marL="0" indent="0">
              <a:buNone/>
            </a:pPr>
            <a:r>
              <a:rPr lang="en-AU" sz="2800" dirty="0"/>
              <a:t>     including Keith Miller</a:t>
            </a:r>
          </a:p>
          <a:p>
            <a:pPr marL="0" indent="0">
              <a:buNone/>
            </a:pPr>
            <a:r>
              <a:rPr lang="en-AU" sz="2800" dirty="0"/>
              <a:t>     and Ross Gregory</a:t>
            </a:r>
          </a:p>
          <a:p>
            <a:endParaRPr lang="en-AU" sz="2800" dirty="0"/>
          </a:p>
          <a:p>
            <a:pPr marL="0" indent="0">
              <a:buNone/>
            </a:pPr>
            <a:endParaRPr lang="en-AU" sz="2800" dirty="0"/>
          </a:p>
          <a:p>
            <a:pPr marL="0" indent="0">
              <a:buNone/>
            </a:pPr>
            <a:endParaRPr lang="en-AU" sz="2800" dirty="0"/>
          </a:p>
          <a:p>
            <a:pPr marL="0" indent="0">
              <a:buNone/>
            </a:pPr>
            <a:endParaRPr lang="en-AU" sz="2800" dirty="0"/>
          </a:p>
          <a:p>
            <a:pPr marL="0" indent="0">
              <a:buNone/>
            </a:pPr>
            <a:endParaRPr lang="en-AU" sz="2800" dirty="0"/>
          </a:p>
          <a:p>
            <a:r>
              <a:rPr lang="en-AU" sz="2800" dirty="0"/>
              <a:t>Numerous Victorian p</a:t>
            </a:r>
            <a:r>
              <a:rPr lang="en-AU" sz="2800" dirty="0" smtClean="0"/>
              <a:t>layers </a:t>
            </a:r>
            <a:r>
              <a:rPr lang="en-AU" sz="2800" dirty="0"/>
              <a:t>including Cameron White (current patron), Aidan Blizzard, Norman Blundell</a:t>
            </a:r>
          </a:p>
          <a:p>
            <a:r>
              <a:rPr lang="en-AU" sz="2800" dirty="0"/>
              <a:t>Numerous representatives at other levels including junior state teams, </a:t>
            </a:r>
            <a:r>
              <a:rPr lang="en-AU" sz="2800" dirty="0" smtClean="0"/>
              <a:t>current U16 Australian captain, premier </a:t>
            </a:r>
            <a:r>
              <a:rPr lang="en-AU" sz="2800" dirty="0"/>
              <a:t>cricket </a:t>
            </a:r>
            <a:r>
              <a:rPr lang="en-AU" sz="2800" dirty="0" err="1"/>
              <a:t>etc</a:t>
            </a:r>
            <a:endParaRPr lang="en-AU" sz="2800" dirty="0"/>
          </a:p>
        </p:txBody>
      </p:sp>
      <p:sp>
        <p:nvSpPr>
          <p:cNvPr id="4" name="AutoShape 2" descr="Image result for keith mill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pic>
        <p:nvPicPr>
          <p:cNvPr id="5" name="Picture 4"/>
          <p:cNvPicPr>
            <a:picLocks noChangeAspect="1"/>
          </p:cNvPicPr>
          <p:nvPr/>
        </p:nvPicPr>
        <p:blipFill>
          <a:blip r:embed="rId2"/>
          <a:stretch>
            <a:fillRect/>
          </a:stretch>
        </p:blipFill>
        <p:spPr>
          <a:xfrm>
            <a:off x="3635896" y="1772816"/>
            <a:ext cx="2088232" cy="2793010"/>
          </a:xfrm>
          <a:prstGeom prst="rect">
            <a:avLst/>
          </a:prstGeom>
        </p:spPr>
      </p:pic>
      <p:pic>
        <p:nvPicPr>
          <p:cNvPr id="6" name="Picture 5"/>
          <p:cNvPicPr>
            <a:picLocks noChangeAspect="1"/>
          </p:cNvPicPr>
          <p:nvPr/>
        </p:nvPicPr>
        <p:blipFill>
          <a:blip r:embed="rId3"/>
          <a:stretch>
            <a:fillRect/>
          </a:stretch>
        </p:blipFill>
        <p:spPr>
          <a:xfrm>
            <a:off x="6228184" y="1772816"/>
            <a:ext cx="1601122" cy="2738508"/>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6296" y="250215"/>
            <a:ext cx="1574543" cy="1476583"/>
          </a:xfrm>
          <a:prstGeom prst="rect">
            <a:avLst/>
          </a:prstGeom>
        </p:spPr>
      </p:pic>
    </p:spTree>
    <p:extLst>
      <p:ext uri="{BB962C8B-B14F-4D97-AF65-F5344CB8AC3E}">
        <p14:creationId xmlns:p14="http://schemas.microsoft.com/office/powerpoint/2010/main" val="2885391810"/>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A Brief Overview of ECC and EP</a:t>
            </a:r>
          </a:p>
        </p:txBody>
      </p:sp>
      <p:sp>
        <p:nvSpPr>
          <p:cNvPr id="3" name="Text Placeholder 2"/>
          <p:cNvSpPr>
            <a:spLocks noGrp="1"/>
          </p:cNvSpPr>
          <p:nvPr>
            <p:ph type="body" sz="quarter" idx="10"/>
          </p:nvPr>
        </p:nvSpPr>
        <p:spPr>
          <a:xfrm>
            <a:off x="179512" y="877423"/>
            <a:ext cx="8784976" cy="7712881"/>
          </a:xfrm>
        </p:spPr>
        <p:txBody>
          <a:bodyPr/>
          <a:lstStyle/>
          <a:p>
            <a:r>
              <a:rPr lang="en-AU" sz="2800" dirty="0"/>
              <a:t>There were no public sporting grounds prior to 1900</a:t>
            </a:r>
          </a:p>
          <a:p>
            <a:pPr marL="0" indent="0">
              <a:buNone/>
            </a:pPr>
            <a:endParaRPr lang="en-AU" sz="2800" dirty="0"/>
          </a:p>
          <a:p>
            <a:r>
              <a:rPr lang="en-AU" sz="2800" dirty="0"/>
              <a:t>ECC raised the money to construct the main oval via bazaars, musical evenings and the like, after the 3 bordering councils refused to provide funding stating that “residents from other municipalities</a:t>
            </a:r>
          </a:p>
          <a:p>
            <a:pPr marL="0" indent="0">
              <a:buNone/>
            </a:pPr>
            <a:r>
              <a:rPr lang="en-AU" sz="2800" dirty="0"/>
              <a:t>      would benefit”. </a:t>
            </a:r>
          </a:p>
          <a:p>
            <a:pPr marL="0" indent="0">
              <a:buNone/>
            </a:pPr>
            <a:r>
              <a:rPr lang="en-AU" sz="2800" dirty="0"/>
              <a:t>      </a:t>
            </a:r>
            <a:r>
              <a:rPr lang="en-AU" sz="2800" i="1" dirty="0"/>
              <a:t>A statement that still</a:t>
            </a:r>
          </a:p>
          <a:p>
            <a:pPr marL="0" indent="0">
              <a:buNone/>
            </a:pPr>
            <a:r>
              <a:rPr lang="en-AU" sz="2800" i="1" dirty="0"/>
              <a:t>      rings true today.</a:t>
            </a:r>
          </a:p>
          <a:p>
            <a:endParaRPr lang="en-AU" dirty="0"/>
          </a:p>
          <a:p>
            <a:endParaRPr lang="en-AU" dirty="0"/>
          </a:p>
          <a:p>
            <a:endParaRPr lang="en-AU" dirty="0"/>
          </a:p>
          <a:p>
            <a:endParaRPr lang="en-AU" dirty="0"/>
          </a:p>
          <a:p>
            <a:endParaRPr lang="en-AU" dirty="0"/>
          </a:p>
          <a:p>
            <a:endParaRPr lang="en-AU" dirty="0"/>
          </a:p>
          <a:p>
            <a:endParaRPr lang="en-AU" dirty="0"/>
          </a:p>
        </p:txBody>
      </p:sp>
      <p:pic>
        <p:nvPicPr>
          <p:cNvPr id="4" name="Picture 3"/>
          <p:cNvPicPr>
            <a:picLocks noChangeAspect="1"/>
          </p:cNvPicPr>
          <p:nvPr/>
        </p:nvPicPr>
        <p:blipFill>
          <a:blip r:embed="rId2"/>
          <a:stretch>
            <a:fillRect/>
          </a:stretch>
        </p:blipFill>
        <p:spPr>
          <a:xfrm>
            <a:off x="3851920" y="3428999"/>
            <a:ext cx="2495032" cy="3240361"/>
          </a:xfrm>
          <a:prstGeom prst="rect">
            <a:avLst/>
          </a:prstGeom>
        </p:spPr>
      </p:pic>
      <p:pic>
        <p:nvPicPr>
          <p:cNvPr id="5" name="Picture 4"/>
          <p:cNvPicPr>
            <a:picLocks noChangeAspect="1"/>
          </p:cNvPicPr>
          <p:nvPr/>
        </p:nvPicPr>
        <p:blipFill rotWithShape="1">
          <a:blip r:embed="rId3"/>
          <a:srcRect l="4621" r="2869"/>
          <a:stretch/>
        </p:blipFill>
        <p:spPr>
          <a:xfrm>
            <a:off x="686945" y="4869160"/>
            <a:ext cx="2660919" cy="1794007"/>
          </a:xfrm>
          <a:prstGeom prst="rect">
            <a:avLst/>
          </a:prstGeom>
        </p:spPr>
      </p:pic>
      <p:pic>
        <p:nvPicPr>
          <p:cNvPr id="6" name="Picture 5"/>
          <p:cNvPicPr>
            <a:picLocks noChangeAspect="1"/>
          </p:cNvPicPr>
          <p:nvPr/>
        </p:nvPicPr>
        <p:blipFill>
          <a:blip r:embed="rId4"/>
          <a:stretch>
            <a:fillRect/>
          </a:stretch>
        </p:blipFill>
        <p:spPr>
          <a:xfrm>
            <a:off x="6516216" y="3140968"/>
            <a:ext cx="2448272" cy="3528392"/>
          </a:xfrm>
          <a:prstGeom prst="rect">
            <a:avLst/>
          </a:prstGeom>
        </p:spPr>
      </p:pic>
    </p:spTree>
    <p:extLst>
      <p:ext uri="{BB962C8B-B14F-4D97-AF65-F5344CB8AC3E}">
        <p14:creationId xmlns:p14="http://schemas.microsoft.com/office/powerpoint/2010/main" val="3707046204"/>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9"/>
            <a:ext cx="8382000" cy="3656386"/>
          </a:xfrm>
        </p:spPr>
        <p:txBody>
          <a:bodyPr/>
          <a:lstStyle/>
          <a:p>
            <a:r>
              <a:rPr lang="en-AU" dirty="0"/>
              <a:t>ECC and EP Overview </a:t>
            </a:r>
            <a:r>
              <a:rPr lang="en-AU" sz="3600" dirty="0"/>
              <a:t>(</a:t>
            </a:r>
            <a:r>
              <a:rPr lang="en-AU" sz="3600" dirty="0" err="1"/>
              <a:t>cont</a:t>
            </a:r>
            <a:r>
              <a:rPr lang="en-AU" sz="3600" dirty="0"/>
              <a:t>)</a:t>
            </a:r>
            <a:br>
              <a:rPr lang="en-AU" sz="3600" dirty="0"/>
            </a:br>
            <a:r>
              <a:rPr lang="en-AU" sz="3600" dirty="0"/>
              <a:t/>
            </a:r>
            <a:br>
              <a:rPr lang="en-AU" sz="3600" dirty="0"/>
            </a:br>
            <a:r>
              <a:rPr lang="en-AU" sz="3600" dirty="0"/>
              <a:t/>
            </a:r>
            <a:br>
              <a:rPr lang="en-AU" sz="3600" dirty="0"/>
            </a:br>
            <a:r>
              <a:rPr lang="en-AU" sz="3600" dirty="0"/>
              <a:t/>
            </a:r>
            <a:br>
              <a:rPr lang="en-AU" sz="3600" dirty="0"/>
            </a:br>
            <a:r>
              <a:rPr lang="en-AU" sz="3600" dirty="0"/>
              <a:t/>
            </a:r>
            <a:br>
              <a:rPr lang="en-AU" sz="3600" dirty="0"/>
            </a:br>
            <a:r>
              <a:rPr lang="en-AU" sz="3600" dirty="0"/>
              <a:t/>
            </a:r>
            <a:br>
              <a:rPr lang="en-AU" sz="3600" dirty="0"/>
            </a:br>
            <a:endParaRPr lang="en-AU" sz="3600" dirty="0"/>
          </a:p>
        </p:txBody>
      </p:sp>
      <p:sp>
        <p:nvSpPr>
          <p:cNvPr id="3" name="Text Placeholder 2"/>
          <p:cNvSpPr>
            <a:spLocks noGrp="1"/>
          </p:cNvSpPr>
          <p:nvPr>
            <p:ph type="body" sz="quarter" idx="10"/>
          </p:nvPr>
        </p:nvSpPr>
        <p:spPr>
          <a:xfrm>
            <a:off x="107504" y="1196752"/>
            <a:ext cx="8856984" cy="5816977"/>
          </a:xfrm>
        </p:spPr>
        <p:txBody>
          <a:bodyPr/>
          <a:lstStyle/>
          <a:p>
            <a:r>
              <a:rPr lang="en-AU" sz="2800" dirty="0"/>
              <a:t>ECC commissioned the design of EP </a:t>
            </a:r>
            <a:r>
              <a:rPr lang="en-AU" sz="2800" dirty="0" smtClean="0"/>
              <a:t>North </a:t>
            </a:r>
            <a:r>
              <a:rPr lang="en-AU" sz="2800" dirty="0"/>
              <a:t>and the original design is below. Intention to create an attractive precinct with active sport at centre. Oval dimensions the same as the MCG. </a:t>
            </a:r>
          </a:p>
          <a:p>
            <a:r>
              <a:rPr lang="en-AU" sz="2800" dirty="0"/>
              <a:t>Debentures sold to raise money</a:t>
            </a:r>
            <a:endParaRPr lang="en-AU" dirty="0"/>
          </a:p>
          <a:p>
            <a:endParaRPr lang="en-AU" dirty="0"/>
          </a:p>
          <a:p>
            <a:endParaRPr lang="en-AU" dirty="0"/>
          </a:p>
          <a:p>
            <a:endParaRPr lang="en-AU" dirty="0"/>
          </a:p>
          <a:p>
            <a:endParaRPr lang="en-AU" dirty="0"/>
          </a:p>
          <a:p>
            <a:endParaRPr lang="en-AU" dirty="0"/>
          </a:p>
          <a:p>
            <a:endParaRPr lang="en-AU" dirty="0"/>
          </a:p>
          <a:p>
            <a:endParaRPr lang="en-AU"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38664" y="2428952"/>
            <a:ext cx="3024336" cy="4213024"/>
          </a:xfrm>
          <a:prstGeom prst="rect">
            <a:avLst/>
          </a:prstGeom>
        </p:spPr>
      </p:pic>
      <p:pic>
        <p:nvPicPr>
          <p:cNvPr id="5" name="Picture 4"/>
          <p:cNvPicPr>
            <a:picLocks noChangeAspect="1"/>
          </p:cNvPicPr>
          <p:nvPr/>
        </p:nvPicPr>
        <p:blipFill>
          <a:blip r:embed="rId3"/>
          <a:stretch>
            <a:fillRect/>
          </a:stretch>
        </p:blipFill>
        <p:spPr>
          <a:xfrm>
            <a:off x="578778" y="3356992"/>
            <a:ext cx="4602069" cy="3284984"/>
          </a:xfrm>
          <a:prstGeom prst="rect">
            <a:avLst/>
          </a:prstGeom>
        </p:spPr>
      </p:pic>
    </p:spTree>
    <p:extLst>
      <p:ext uri="{BB962C8B-B14F-4D97-AF65-F5344CB8AC3E}">
        <p14:creationId xmlns:p14="http://schemas.microsoft.com/office/powerpoint/2010/main" val="2843432699"/>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 EP 1933  </a:t>
            </a:r>
            <a:r>
              <a:rPr lang="en-AU" sz="2800" dirty="0"/>
              <a:t>(source: </a:t>
            </a:r>
            <a:r>
              <a:rPr lang="en-AU" sz="2800" dirty="0" smtClean="0"/>
              <a:t>National Library </a:t>
            </a:r>
            <a:r>
              <a:rPr lang="en-AU" sz="2800" dirty="0"/>
              <a:t>of Australia)</a:t>
            </a:r>
          </a:p>
        </p:txBody>
      </p:sp>
      <p:pic>
        <p:nvPicPr>
          <p:cNvPr id="4" name="Picture 3"/>
          <p:cNvPicPr>
            <a:picLocks noChangeAspect="1"/>
          </p:cNvPicPr>
          <p:nvPr/>
        </p:nvPicPr>
        <p:blipFill>
          <a:blip r:embed="rId2"/>
          <a:stretch>
            <a:fillRect/>
          </a:stretch>
        </p:blipFill>
        <p:spPr>
          <a:xfrm>
            <a:off x="143508" y="894984"/>
            <a:ext cx="8856984" cy="5846383"/>
          </a:xfrm>
          <a:prstGeom prst="rect">
            <a:avLst/>
          </a:prstGeom>
        </p:spPr>
      </p:pic>
      <p:sp>
        <p:nvSpPr>
          <p:cNvPr id="3" name="Text Placeholder 2"/>
          <p:cNvSpPr>
            <a:spLocks noGrp="1"/>
          </p:cNvSpPr>
          <p:nvPr>
            <p:ph type="body" sz="quarter" idx="10"/>
          </p:nvPr>
        </p:nvSpPr>
        <p:spPr>
          <a:xfrm>
            <a:off x="143508" y="6729107"/>
            <a:ext cx="5292588" cy="45719"/>
          </a:xfrm>
        </p:spPr>
        <p:txBody>
          <a:bodyPr/>
          <a:lstStyle/>
          <a:p>
            <a:pPr marL="0" indent="0">
              <a:buNone/>
            </a:pPr>
            <a:endParaRPr lang="en-AU"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6296" y="250215"/>
            <a:ext cx="1574543" cy="1476583"/>
          </a:xfrm>
          <a:prstGeom prst="rect">
            <a:avLst/>
          </a:prstGeom>
        </p:spPr>
      </p:pic>
    </p:spTree>
    <p:extLst>
      <p:ext uri="{BB962C8B-B14F-4D97-AF65-F5344CB8AC3E}">
        <p14:creationId xmlns:p14="http://schemas.microsoft.com/office/powerpoint/2010/main" val="1525478975"/>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 EP circa 1939</a:t>
            </a:r>
          </a:p>
        </p:txBody>
      </p:sp>
      <p:sp>
        <p:nvSpPr>
          <p:cNvPr id="3" name="Text Placeholder 2"/>
          <p:cNvSpPr>
            <a:spLocks noGrp="1"/>
          </p:cNvSpPr>
          <p:nvPr>
            <p:ph type="body" sz="quarter" idx="10"/>
          </p:nvPr>
        </p:nvSpPr>
        <p:spPr>
          <a:xfrm>
            <a:off x="1064234" y="6171015"/>
            <a:ext cx="6204682" cy="75139"/>
          </a:xfrm>
        </p:spPr>
        <p:txBody>
          <a:bodyPr/>
          <a:lstStyle/>
          <a:p>
            <a:endParaRPr lang="en-AU" dirty="0"/>
          </a:p>
        </p:txBody>
      </p:sp>
      <p:pic>
        <p:nvPicPr>
          <p:cNvPr id="1026" name="Picture 2" descr="https://scontent-sjc2-1.xx.fbcdn.net/v/t1.0-9/10689848_365065023657652_981984539785262473_n.jpg?oh=1439375e367655adfa23a52c49ac4703&amp;oe=589BBBB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052735"/>
            <a:ext cx="8429839" cy="547260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6296" y="250215"/>
            <a:ext cx="1574543" cy="1476583"/>
          </a:xfrm>
          <a:prstGeom prst="rect">
            <a:avLst/>
          </a:prstGeom>
        </p:spPr>
      </p:pic>
    </p:spTree>
    <p:extLst>
      <p:ext uri="{BB962C8B-B14F-4D97-AF65-F5344CB8AC3E}">
        <p14:creationId xmlns:p14="http://schemas.microsoft.com/office/powerpoint/2010/main" val="1772603516"/>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Aerial Photos tell a story</a:t>
            </a:r>
          </a:p>
        </p:txBody>
      </p:sp>
      <p:sp>
        <p:nvSpPr>
          <p:cNvPr id="3" name="Text Placeholder 2"/>
          <p:cNvSpPr>
            <a:spLocks noGrp="1"/>
          </p:cNvSpPr>
          <p:nvPr>
            <p:ph type="body" sz="quarter" idx="10"/>
          </p:nvPr>
        </p:nvSpPr>
        <p:spPr>
          <a:xfrm>
            <a:off x="381000" y="1988841"/>
            <a:ext cx="8382000" cy="4608512"/>
          </a:xfrm>
        </p:spPr>
        <p:txBody>
          <a:bodyPr/>
          <a:lstStyle/>
          <a:p>
            <a:r>
              <a:rPr lang="en-AU" dirty="0"/>
              <a:t>EP was a stark and barren landscape </a:t>
            </a:r>
          </a:p>
          <a:p>
            <a:r>
              <a:rPr lang="en-AU" dirty="0"/>
              <a:t>Trees were very few and far between</a:t>
            </a:r>
          </a:p>
          <a:p>
            <a:r>
              <a:rPr lang="en-AU" dirty="0"/>
              <a:t>EP </a:t>
            </a:r>
            <a:r>
              <a:rPr lang="en-AU" dirty="0" smtClean="0"/>
              <a:t>North </a:t>
            </a:r>
            <a:r>
              <a:rPr lang="en-AU" dirty="0"/>
              <a:t>not beautified and revegetated until after WW2</a:t>
            </a:r>
          </a:p>
          <a:p>
            <a:r>
              <a:rPr lang="en-AU" dirty="0"/>
              <a:t>EP North since work started in the early </a:t>
            </a:r>
            <a:r>
              <a:rPr lang="en-AU" dirty="0" smtClean="0"/>
              <a:t>1900s </a:t>
            </a:r>
            <a:r>
              <a:rPr lang="en-AU" dirty="0"/>
              <a:t>has always been an active sporting precinct</a:t>
            </a:r>
          </a:p>
          <a:p>
            <a:r>
              <a:rPr lang="en-AU" dirty="0"/>
              <a:t>Today this includes cricket, football, golf, tennis and bowls and in the past soccer, rugby and baseball</a:t>
            </a:r>
          </a:p>
          <a:p>
            <a:endParaRPr lang="en-AU"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296" y="250215"/>
            <a:ext cx="1574543" cy="1476583"/>
          </a:xfrm>
          <a:prstGeom prst="rect">
            <a:avLst/>
          </a:prstGeom>
        </p:spPr>
      </p:pic>
    </p:spTree>
    <p:extLst>
      <p:ext uri="{BB962C8B-B14F-4D97-AF65-F5344CB8AC3E}">
        <p14:creationId xmlns:p14="http://schemas.microsoft.com/office/powerpoint/2010/main" val="1263223714"/>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218795"/>
          </a:xfrm>
        </p:spPr>
        <p:txBody>
          <a:bodyPr/>
          <a:lstStyle/>
          <a:p>
            <a:r>
              <a:rPr lang="en-AU" sz="4400" dirty="0"/>
              <a:t>Issues stemming from Changes</a:t>
            </a:r>
            <a:br>
              <a:rPr lang="en-AU" sz="4400" dirty="0"/>
            </a:br>
            <a:r>
              <a:rPr lang="en-AU" sz="4400" dirty="0"/>
              <a:t>to EP in </a:t>
            </a:r>
            <a:r>
              <a:rPr lang="en-AU" sz="4400" dirty="0" smtClean="0"/>
              <a:t>1990s</a:t>
            </a:r>
            <a:endParaRPr lang="en-AU" sz="4400" dirty="0"/>
          </a:p>
        </p:txBody>
      </p:sp>
      <p:sp>
        <p:nvSpPr>
          <p:cNvPr id="3" name="Text Placeholder 2"/>
          <p:cNvSpPr>
            <a:spLocks noGrp="1"/>
          </p:cNvSpPr>
          <p:nvPr>
            <p:ph type="body" sz="quarter" idx="10"/>
          </p:nvPr>
        </p:nvSpPr>
        <p:spPr>
          <a:xfrm>
            <a:off x="405450" y="1844824"/>
            <a:ext cx="8382000" cy="4290405"/>
          </a:xfrm>
        </p:spPr>
        <p:txBody>
          <a:bodyPr/>
          <a:lstStyle/>
          <a:p>
            <a:r>
              <a:rPr lang="en-AU" sz="2800" dirty="0"/>
              <a:t>The demographics of the area was dominated by people over 60. Today this has significantly changed</a:t>
            </a:r>
          </a:p>
          <a:p>
            <a:r>
              <a:rPr lang="en-AU" sz="2800" dirty="0"/>
              <a:t>Decision to make EP </a:t>
            </a:r>
            <a:r>
              <a:rPr lang="en-AU" sz="2800" dirty="0" smtClean="0"/>
              <a:t>South </a:t>
            </a:r>
            <a:r>
              <a:rPr lang="en-AU" sz="2800" dirty="0"/>
              <a:t>essentially </a:t>
            </a:r>
            <a:r>
              <a:rPr lang="en-AU" sz="2800" dirty="0" smtClean="0"/>
              <a:t>an area for passive </a:t>
            </a:r>
            <a:r>
              <a:rPr lang="en-AU" sz="2800" dirty="0"/>
              <a:t>has impacted on the availability of active sport facilities available to locals </a:t>
            </a:r>
            <a:r>
              <a:rPr lang="en-AU" sz="2800" dirty="0" smtClean="0"/>
              <a:t>today</a:t>
            </a:r>
            <a:endParaRPr lang="en-AU" sz="2800" dirty="0"/>
          </a:p>
          <a:p>
            <a:r>
              <a:rPr lang="en-AU" sz="2800" dirty="0"/>
              <a:t>Bayside is ranked lowly in comparison to other councils in relation to active sporting spaces. # 27 in Victoria </a:t>
            </a:r>
          </a:p>
          <a:p>
            <a:r>
              <a:rPr lang="en-AU" sz="2800" dirty="0"/>
              <a:t>EP </a:t>
            </a:r>
            <a:r>
              <a:rPr lang="en-AU" sz="2800" dirty="0" smtClean="0"/>
              <a:t>South </a:t>
            </a:r>
            <a:r>
              <a:rPr lang="en-AU" sz="2800" dirty="0"/>
              <a:t>has 15.5 hectares of space of which 1.5 hectares is used for active sport</a:t>
            </a:r>
          </a:p>
          <a:p>
            <a:endParaRPr lang="en-AU"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296" y="250215"/>
            <a:ext cx="1574543" cy="1476583"/>
          </a:xfrm>
          <a:prstGeom prst="rect">
            <a:avLst/>
          </a:prstGeom>
        </p:spPr>
      </p:pic>
    </p:spTree>
    <p:extLst>
      <p:ext uri="{BB962C8B-B14F-4D97-AF65-F5344CB8AC3E}">
        <p14:creationId xmlns:p14="http://schemas.microsoft.com/office/powerpoint/2010/main" val="22894848"/>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1329595"/>
          </a:xfrm>
        </p:spPr>
        <p:txBody>
          <a:bodyPr/>
          <a:lstStyle/>
          <a:p>
            <a:r>
              <a:rPr lang="en-AU" dirty="0"/>
              <a:t> ECC in 2016 </a:t>
            </a:r>
            <a:br>
              <a:rPr lang="en-AU" dirty="0"/>
            </a:br>
            <a:endParaRPr lang="en-AU" dirty="0"/>
          </a:p>
        </p:txBody>
      </p:sp>
      <p:sp>
        <p:nvSpPr>
          <p:cNvPr id="3" name="Text Placeholder 2"/>
          <p:cNvSpPr>
            <a:spLocks noGrp="1"/>
          </p:cNvSpPr>
          <p:nvPr>
            <p:ph type="body" sz="quarter" idx="10"/>
          </p:nvPr>
        </p:nvSpPr>
        <p:spPr>
          <a:xfrm>
            <a:off x="381000" y="1268760"/>
            <a:ext cx="8382000" cy="5084469"/>
          </a:xfrm>
        </p:spPr>
        <p:txBody>
          <a:bodyPr/>
          <a:lstStyle/>
          <a:p>
            <a:r>
              <a:rPr lang="en-AU" sz="2800" dirty="0"/>
              <a:t>Highest number of junior teams in ECC</a:t>
            </a:r>
          </a:p>
          <a:p>
            <a:pPr marL="0" indent="0">
              <a:buNone/>
            </a:pPr>
            <a:r>
              <a:rPr lang="en-AU" sz="2800" dirty="0"/>
              <a:t>    history with 11. Volunteers manage each team</a:t>
            </a:r>
          </a:p>
          <a:p>
            <a:r>
              <a:rPr lang="en-AU" sz="2800" dirty="0"/>
              <a:t>ECC could run more junior teams, girls and women’s teams but doesn’t have enough grounds</a:t>
            </a:r>
          </a:p>
          <a:p>
            <a:r>
              <a:rPr lang="en-AU" sz="2800" dirty="0"/>
              <a:t>ECC needs 2 full size grounds to run existing senior program and 3 other grounds for junior program</a:t>
            </a:r>
          </a:p>
          <a:p>
            <a:r>
              <a:rPr lang="en-AU" sz="2800" dirty="0"/>
              <a:t>Stark contrast to 1990 when Elsternwick Park South lost many of the active sporting </a:t>
            </a:r>
            <a:r>
              <a:rPr lang="en-AU" sz="2800" dirty="0" smtClean="0"/>
              <a:t>facilities. At the time </a:t>
            </a:r>
            <a:r>
              <a:rPr lang="en-AU" sz="2800" dirty="0"/>
              <a:t>ECC had 1 junior team and 5 teams in total</a:t>
            </a:r>
          </a:p>
          <a:p>
            <a:r>
              <a:rPr lang="en-AU" sz="2800" dirty="0"/>
              <a:t>ECC recognised as a major breeding ground for talented cricketers. Current </a:t>
            </a:r>
            <a:r>
              <a:rPr lang="en-AU" sz="2800" dirty="0" smtClean="0"/>
              <a:t>U16 </a:t>
            </a:r>
            <a:r>
              <a:rPr lang="en-AU" sz="2800" dirty="0"/>
              <a:t>Australian captain is an ECC product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296" y="250215"/>
            <a:ext cx="1574543" cy="1476583"/>
          </a:xfrm>
          <a:prstGeom prst="rect">
            <a:avLst/>
          </a:prstGeom>
        </p:spPr>
      </p:pic>
    </p:spTree>
    <p:extLst>
      <p:ext uri="{BB962C8B-B14F-4D97-AF65-F5344CB8AC3E}">
        <p14:creationId xmlns:p14="http://schemas.microsoft.com/office/powerpoint/2010/main" val="1664551790"/>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Current Issues</a:t>
            </a:r>
          </a:p>
        </p:txBody>
      </p:sp>
      <p:sp>
        <p:nvSpPr>
          <p:cNvPr id="3" name="Text Placeholder 2"/>
          <p:cNvSpPr>
            <a:spLocks noGrp="1"/>
          </p:cNvSpPr>
          <p:nvPr>
            <p:ph type="body" sz="quarter" idx="10"/>
          </p:nvPr>
        </p:nvSpPr>
        <p:spPr>
          <a:xfrm>
            <a:off x="215516" y="1124743"/>
            <a:ext cx="8712968" cy="5400503"/>
          </a:xfrm>
        </p:spPr>
        <p:txBody>
          <a:bodyPr/>
          <a:lstStyle/>
          <a:p>
            <a:r>
              <a:rPr lang="en-AU" sz="2800" dirty="0"/>
              <a:t>The club does not have enough facilities to cater for the demand from juniors that is only expected to increase</a:t>
            </a:r>
          </a:p>
          <a:p>
            <a:r>
              <a:rPr lang="en-AU" sz="2800" dirty="0"/>
              <a:t>ECC would like to introduce girls and women’s teams</a:t>
            </a:r>
          </a:p>
          <a:p>
            <a:r>
              <a:rPr lang="en-AU" sz="2800" dirty="0"/>
              <a:t>Lack of </a:t>
            </a:r>
            <a:r>
              <a:rPr lang="en-AU" sz="2800" dirty="0" smtClean="0"/>
              <a:t>unisex </a:t>
            </a:r>
            <a:r>
              <a:rPr lang="en-AU" sz="2800" dirty="0"/>
              <a:t>change rooms and facilities</a:t>
            </a:r>
          </a:p>
          <a:p>
            <a:r>
              <a:rPr lang="en-AU" sz="2800" dirty="0"/>
              <a:t>Oval #2 is too small, too close to St Kilda </a:t>
            </a:r>
            <a:r>
              <a:rPr lang="en-AU" sz="2800" dirty="0" smtClean="0"/>
              <a:t>Street </a:t>
            </a:r>
            <a:r>
              <a:rPr lang="en-AU" sz="2800" dirty="0"/>
              <a:t>and has been in limbo for a decade whilst decisions to upgrade the ground have been deferred</a:t>
            </a:r>
          </a:p>
          <a:p>
            <a:r>
              <a:rPr lang="en-AU" sz="2800" dirty="0"/>
              <a:t>The pavilion for Oval #2 is situated across a public carpark, making it unsafe for both senior and junior players to access</a:t>
            </a:r>
          </a:p>
          <a:p>
            <a:r>
              <a:rPr lang="en-AU" sz="2800" dirty="0"/>
              <a:t>There is no cover for participating teams to shelter from the </a:t>
            </a:r>
            <a:r>
              <a:rPr lang="en-AU" sz="2800" dirty="0" smtClean="0"/>
              <a:t>summer sun </a:t>
            </a:r>
            <a:r>
              <a:rPr lang="en-AU" sz="2800" dirty="0"/>
              <a:t>on Oval #2</a:t>
            </a:r>
          </a:p>
          <a:p>
            <a:endParaRPr lang="en-AU" dirty="0"/>
          </a:p>
        </p:txBody>
      </p:sp>
    </p:spTree>
    <p:extLst>
      <p:ext uri="{BB962C8B-B14F-4D97-AF65-F5344CB8AC3E}">
        <p14:creationId xmlns:p14="http://schemas.microsoft.com/office/powerpoint/2010/main" val="1664759271"/>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Current Issues</a:t>
            </a:r>
          </a:p>
        </p:txBody>
      </p:sp>
      <p:sp>
        <p:nvSpPr>
          <p:cNvPr id="3" name="Text Placeholder 2"/>
          <p:cNvSpPr>
            <a:spLocks noGrp="1"/>
          </p:cNvSpPr>
          <p:nvPr>
            <p:ph type="body" sz="quarter" idx="10"/>
          </p:nvPr>
        </p:nvSpPr>
        <p:spPr>
          <a:xfrm>
            <a:off x="251520" y="1268759"/>
            <a:ext cx="8712968" cy="4949047"/>
          </a:xfrm>
        </p:spPr>
        <p:txBody>
          <a:bodyPr/>
          <a:lstStyle/>
          <a:p>
            <a:r>
              <a:rPr lang="en-AU" sz="2400" dirty="0"/>
              <a:t>Oval #2 in ranked currently by Bayside as a low level facility, therefore does not receive the maintenance that other ovals </a:t>
            </a:r>
            <a:r>
              <a:rPr lang="en-AU" sz="2400" dirty="0" smtClean="0"/>
              <a:t>do even though it is used for senior cricket and football</a:t>
            </a:r>
          </a:p>
          <a:p>
            <a:r>
              <a:rPr lang="en-US" sz="2400" dirty="0" smtClean="0"/>
              <a:t>Oval #2 is undersized for cricket with new bat technology making this an even bigger safety issue</a:t>
            </a:r>
            <a:endParaRPr lang="en-AU" sz="2400" dirty="0" smtClean="0"/>
          </a:p>
          <a:p>
            <a:r>
              <a:rPr lang="en-AU" sz="2400" dirty="0" smtClean="0"/>
              <a:t>Oval </a:t>
            </a:r>
            <a:r>
              <a:rPr lang="en-AU" sz="2400" dirty="0"/>
              <a:t>#2 has an exceptionally poor surface and some games have had to be </a:t>
            </a:r>
            <a:r>
              <a:rPr lang="en-AU" sz="2400" dirty="0" smtClean="0"/>
              <a:t>relocated</a:t>
            </a:r>
          </a:p>
          <a:p>
            <a:r>
              <a:rPr lang="en-AU" sz="2400" dirty="0" smtClean="0"/>
              <a:t>The </a:t>
            </a:r>
            <a:r>
              <a:rPr lang="en-AU" sz="2400" dirty="0"/>
              <a:t>facilities for thirds and fourths players are detrimental to developing player </a:t>
            </a:r>
            <a:r>
              <a:rPr lang="en-AU" sz="2400" dirty="0" smtClean="0"/>
              <a:t>talent</a:t>
            </a:r>
          </a:p>
          <a:p>
            <a:r>
              <a:rPr lang="en-AU" sz="2400" dirty="0" smtClean="0"/>
              <a:t> </a:t>
            </a:r>
            <a:r>
              <a:rPr lang="en-AU" sz="2400" dirty="0"/>
              <a:t>The practice facility upgrade continues to be deferred pending the outcome of the EP North Masterplan.  In addition, upgrade of the No.2 Oval Change Rooms / Pavilion has been top of the Bayside Pavilion upgrade listing, but has been deferred pending outcome of the EP North </a:t>
            </a:r>
            <a:r>
              <a:rPr lang="en-AU" sz="2400" dirty="0" smtClean="0"/>
              <a:t>Masterplan. These are now the worst in Bayside</a:t>
            </a:r>
            <a:endParaRPr lang="en-AU" sz="2400" dirty="0"/>
          </a:p>
        </p:txBody>
      </p:sp>
    </p:spTree>
    <p:extLst>
      <p:ext uri="{BB962C8B-B14F-4D97-AF65-F5344CB8AC3E}">
        <p14:creationId xmlns:p14="http://schemas.microsoft.com/office/powerpoint/2010/main" val="1714180557"/>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 ECC and the community</a:t>
            </a:r>
          </a:p>
        </p:txBody>
      </p:sp>
      <p:sp>
        <p:nvSpPr>
          <p:cNvPr id="3" name="Text Placeholder 2"/>
          <p:cNvSpPr>
            <a:spLocks noGrp="1"/>
          </p:cNvSpPr>
          <p:nvPr>
            <p:ph type="body" sz="quarter" idx="10"/>
          </p:nvPr>
        </p:nvSpPr>
        <p:spPr>
          <a:xfrm>
            <a:off x="251520" y="1196752"/>
            <a:ext cx="8784976" cy="4955203"/>
          </a:xfrm>
        </p:spPr>
        <p:txBody>
          <a:bodyPr/>
          <a:lstStyle/>
          <a:p>
            <a:pPr marL="0" indent="0">
              <a:buNone/>
            </a:pPr>
            <a:r>
              <a:rPr lang="en-AU" sz="2800" dirty="0"/>
              <a:t>ECC has been an integral member of the local community and has supported numerous groups and enterprises Examples include</a:t>
            </a:r>
            <a:r>
              <a:rPr lang="en-AU" sz="2800" dirty="0" smtClean="0"/>
              <a:t>:</a:t>
            </a:r>
            <a:endParaRPr lang="en-AU" sz="2800" dirty="0"/>
          </a:p>
          <a:p>
            <a:pPr>
              <a:buFont typeface="Arial" panose="020B0604020202020204" pitchFamily="34" charset="0"/>
              <a:buChar char="•"/>
            </a:pPr>
            <a:r>
              <a:rPr lang="en-AU" sz="2800" dirty="0"/>
              <a:t>Bayley House annual events for last </a:t>
            </a:r>
            <a:r>
              <a:rPr lang="en-AU" sz="2800" dirty="0" smtClean="0"/>
              <a:t>15 </a:t>
            </a:r>
            <a:r>
              <a:rPr lang="en-AU" sz="2800" dirty="0"/>
              <a:t>years</a:t>
            </a:r>
          </a:p>
          <a:p>
            <a:pPr>
              <a:buFont typeface="Arial" panose="020B0604020202020204" pitchFamily="34" charset="0"/>
              <a:buChar char="•"/>
            </a:pPr>
            <a:r>
              <a:rPr lang="en-AU" sz="2800" dirty="0"/>
              <a:t>Revegetation projects within EP</a:t>
            </a:r>
          </a:p>
          <a:p>
            <a:pPr>
              <a:buFont typeface="Arial" panose="020B0604020202020204" pitchFamily="34" charset="0"/>
              <a:buChar char="•"/>
            </a:pPr>
            <a:r>
              <a:rPr lang="en-AU" sz="2800" dirty="0" smtClean="0"/>
              <a:t>Development </a:t>
            </a:r>
            <a:r>
              <a:rPr lang="en-AU" sz="2800" dirty="0"/>
              <a:t>of community facilities </a:t>
            </a:r>
            <a:r>
              <a:rPr lang="en-AU" sz="2800" dirty="0" err="1"/>
              <a:t>eg</a:t>
            </a:r>
            <a:r>
              <a:rPr lang="en-AU" sz="2800" dirty="0"/>
              <a:t> training nets</a:t>
            </a:r>
          </a:p>
          <a:p>
            <a:pPr>
              <a:buFont typeface="Arial" panose="020B0604020202020204" pitchFamily="34" charset="0"/>
              <a:buChar char="•"/>
            </a:pPr>
            <a:r>
              <a:rPr lang="en-AU" sz="2800" dirty="0"/>
              <a:t>Annual Red Cross collection</a:t>
            </a:r>
          </a:p>
          <a:p>
            <a:pPr>
              <a:buFont typeface="Arial" panose="020B0604020202020204" pitchFamily="34" charset="0"/>
              <a:buChar char="•"/>
            </a:pPr>
            <a:r>
              <a:rPr lang="en-AU" sz="2800" dirty="0"/>
              <a:t>Coaching provided to a range of groups</a:t>
            </a:r>
          </a:p>
          <a:p>
            <a:pPr>
              <a:buFont typeface="Arial" panose="020B0604020202020204" pitchFamily="34" charset="0"/>
              <a:buChar char="•"/>
            </a:pPr>
            <a:r>
              <a:rPr lang="en-AU" sz="2800" dirty="0" smtClean="0"/>
              <a:t>Strong </a:t>
            </a:r>
            <a:r>
              <a:rPr lang="en-AU" sz="2800" dirty="0"/>
              <a:t>links with other tenants of EP. </a:t>
            </a:r>
          </a:p>
          <a:p>
            <a:pPr>
              <a:buFont typeface="Arial" panose="020B0604020202020204" pitchFamily="34" charset="0"/>
              <a:buChar char="•"/>
            </a:pPr>
            <a:r>
              <a:rPr lang="en-AU" sz="2800" dirty="0"/>
              <a:t>Good Sports accredited club - Level 3</a:t>
            </a:r>
          </a:p>
          <a:p>
            <a:pPr marL="0" indent="0">
              <a:buNone/>
            </a:pPr>
            <a:endParaRPr lang="en-AU" sz="2800" dirty="0"/>
          </a:p>
        </p:txBody>
      </p:sp>
    </p:spTree>
    <p:extLst>
      <p:ext uri="{BB962C8B-B14F-4D97-AF65-F5344CB8AC3E}">
        <p14:creationId xmlns:p14="http://schemas.microsoft.com/office/powerpoint/2010/main" val="3192482579"/>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Bayley House</a:t>
            </a:r>
          </a:p>
        </p:txBody>
      </p:sp>
      <p:pic>
        <p:nvPicPr>
          <p:cNvPr id="4" name="Picture 3"/>
          <p:cNvPicPr>
            <a:picLocks noChangeAspect="1"/>
          </p:cNvPicPr>
          <p:nvPr/>
        </p:nvPicPr>
        <p:blipFill>
          <a:blip r:embed="rId2"/>
          <a:stretch>
            <a:fillRect/>
          </a:stretch>
        </p:blipFill>
        <p:spPr>
          <a:xfrm>
            <a:off x="251520" y="1162268"/>
            <a:ext cx="8515306" cy="5219059"/>
          </a:xfrm>
          <a:prstGeom prst="rect">
            <a:avLst/>
          </a:prstGeom>
        </p:spPr>
      </p:pic>
      <p:sp>
        <p:nvSpPr>
          <p:cNvPr id="3" name="Text Placeholder 2"/>
          <p:cNvSpPr>
            <a:spLocks noGrp="1"/>
          </p:cNvSpPr>
          <p:nvPr>
            <p:ph type="body" sz="quarter" idx="10"/>
          </p:nvPr>
        </p:nvSpPr>
        <p:spPr>
          <a:xfrm>
            <a:off x="381000" y="894985"/>
            <a:ext cx="8382000" cy="267283"/>
          </a:xfrm>
        </p:spPr>
        <p:txBody>
          <a:bodyPr/>
          <a:lstStyle/>
          <a:p>
            <a:pPr marL="0" indent="0">
              <a:buNone/>
            </a:pPr>
            <a:endParaRPr lang="en-AU" dirty="0"/>
          </a:p>
        </p:txBody>
      </p:sp>
    </p:spTree>
    <p:extLst>
      <p:ext uri="{BB962C8B-B14F-4D97-AF65-F5344CB8AC3E}">
        <p14:creationId xmlns:p14="http://schemas.microsoft.com/office/powerpoint/2010/main" val="2063915265"/>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GOOD SPORTS – LEVEL 3</a:t>
            </a:r>
          </a:p>
        </p:txBody>
      </p:sp>
      <p:pic>
        <p:nvPicPr>
          <p:cNvPr id="5" name="Picture 4"/>
          <p:cNvPicPr>
            <a:picLocks noChangeAspect="1"/>
          </p:cNvPicPr>
          <p:nvPr/>
        </p:nvPicPr>
        <p:blipFill rotWithShape="1">
          <a:blip r:embed="rId2"/>
          <a:srcRect l="827"/>
          <a:stretch/>
        </p:blipFill>
        <p:spPr>
          <a:xfrm>
            <a:off x="251520" y="877969"/>
            <a:ext cx="8640959" cy="5804229"/>
          </a:xfrm>
          <a:prstGeom prst="rect">
            <a:avLst/>
          </a:prstGeom>
        </p:spPr>
      </p:pic>
      <p:sp>
        <p:nvSpPr>
          <p:cNvPr id="3" name="Text Placeholder 2"/>
          <p:cNvSpPr>
            <a:spLocks noGrp="1"/>
          </p:cNvSpPr>
          <p:nvPr>
            <p:ph type="body" sz="quarter" idx="10"/>
          </p:nvPr>
        </p:nvSpPr>
        <p:spPr>
          <a:xfrm>
            <a:off x="2627784" y="3429000"/>
            <a:ext cx="6135216" cy="443198"/>
          </a:xfrm>
        </p:spPr>
        <p:txBody>
          <a:bodyPr/>
          <a:lstStyle/>
          <a:p>
            <a:pPr marL="0" indent="0">
              <a:buNone/>
            </a:pPr>
            <a:endParaRPr lang="en-AU" dirty="0"/>
          </a:p>
        </p:txBody>
      </p:sp>
    </p:spTree>
    <p:extLst>
      <p:ext uri="{BB962C8B-B14F-4D97-AF65-F5344CB8AC3E}">
        <p14:creationId xmlns:p14="http://schemas.microsoft.com/office/powerpoint/2010/main" val="2430424707"/>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p:spPr>
        <p:txBody>
          <a:bodyPr/>
          <a:lstStyle/>
          <a:p>
            <a:r>
              <a:rPr lang="en-AU" dirty="0"/>
              <a:t> Why have sporting clubs?</a:t>
            </a:r>
            <a:endParaRPr lang="en-AU" sz="4000" dirty="0"/>
          </a:p>
        </p:txBody>
      </p:sp>
      <p:sp>
        <p:nvSpPr>
          <p:cNvPr id="3" name="Text Placeholder 2"/>
          <p:cNvSpPr>
            <a:spLocks noGrp="1"/>
          </p:cNvSpPr>
          <p:nvPr>
            <p:ph type="body" sz="quarter" idx="10"/>
          </p:nvPr>
        </p:nvSpPr>
        <p:spPr>
          <a:xfrm>
            <a:off x="179512" y="1340768"/>
            <a:ext cx="8583488" cy="5490734"/>
          </a:xfrm>
        </p:spPr>
        <p:txBody>
          <a:bodyPr/>
          <a:lstStyle/>
          <a:p>
            <a:r>
              <a:rPr lang="en-AU" sz="2800" dirty="0"/>
              <a:t>Increased community connectedness </a:t>
            </a:r>
          </a:p>
          <a:p>
            <a:r>
              <a:rPr lang="en-AU" sz="2800" dirty="0"/>
              <a:t>Development of social capital and values important to a well functioning society</a:t>
            </a:r>
          </a:p>
          <a:p>
            <a:r>
              <a:rPr lang="en-AU" sz="2800" dirty="0"/>
              <a:t>Economic multiplier in local community</a:t>
            </a:r>
          </a:p>
          <a:p>
            <a:r>
              <a:rPr lang="en-AU" sz="2800" dirty="0"/>
              <a:t>Stewardship of resources in area  </a:t>
            </a:r>
          </a:p>
          <a:p>
            <a:r>
              <a:rPr lang="en-AU" sz="2800" dirty="0"/>
              <a:t>Encourage participation and healthy lifestyles</a:t>
            </a:r>
          </a:p>
          <a:p>
            <a:pPr marL="0" indent="0">
              <a:buNone/>
            </a:pPr>
            <a:endParaRPr lang="en-AU" sz="2800" dirty="0"/>
          </a:p>
          <a:p>
            <a:pPr marL="0" indent="0">
              <a:buNone/>
            </a:pPr>
            <a:r>
              <a:rPr lang="en-AU" sz="2400" dirty="0">
                <a:solidFill>
                  <a:schemeClr val="tx2">
                    <a:lumMod val="75000"/>
                  </a:schemeClr>
                </a:solidFill>
              </a:rPr>
              <a:t>Studies by the AFL show that “for every $1 spent to run a club, there is at least $4.40 return in social value in terms of increased social connectedness, wellbeing, and mental health status; employment outcomes; personal development; physical health; civic pride and support of other community groups.”  </a:t>
            </a:r>
          </a:p>
          <a:p>
            <a:pPr marL="0" indent="0">
              <a:buNone/>
            </a:pPr>
            <a:endParaRPr lang="en-AU"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296" y="250215"/>
            <a:ext cx="1574543" cy="1476583"/>
          </a:xfrm>
          <a:prstGeom prst="rect">
            <a:avLst/>
          </a:prstGeom>
        </p:spPr>
      </p:pic>
    </p:spTree>
    <p:extLst>
      <p:ext uri="{BB962C8B-B14F-4D97-AF65-F5344CB8AC3E}">
        <p14:creationId xmlns:p14="http://schemas.microsoft.com/office/powerpoint/2010/main" val="3433005964"/>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p:spPr>
        <p:txBody>
          <a:bodyPr/>
          <a:lstStyle/>
          <a:p>
            <a:r>
              <a:rPr lang="en-AU" dirty="0"/>
              <a:t> ECC’s preferred options</a:t>
            </a:r>
          </a:p>
        </p:txBody>
      </p:sp>
      <p:sp>
        <p:nvSpPr>
          <p:cNvPr id="3" name="Text Placeholder 2"/>
          <p:cNvSpPr>
            <a:spLocks noGrp="1"/>
          </p:cNvSpPr>
          <p:nvPr>
            <p:ph type="body" sz="quarter" idx="10"/>
          </p:nvPr>
        </p:nvSpPr>
        <p:spPr>
          <a:xfrm>
            <a:off x="381000" y="1988840"/>
            <a:ext cx="8382000" cy="4222694"/>
          </a:xfrm>
        </p:spPr>
        <p:txBody>
          <a:bodyPr/>
          <a:lstStyle/>
          <a:p>
            <a:r>
              <a:rPr lang="en-AU" sz="2800" b="1" dirty="0"/>
              <a:t>Option 2 first as it expands options for active recreation and will cater for increasing demands due to population increase and </a:t>
            </a:r>
            <a:r>
              <a:rPr lang="en-AU" sz="2800" b="1" dirty="0" smtClean="0"/>
              <a:t>female </a:t>
            </a:r>
            <a:r>
              <a:rPr lang="en-AU" sz="2800" b="1" dirty="0"/>
              <a:t>sport</a:t>
            </a:r>
          </a:p>
          <a:p>
            <a:pPr marL="0" indent="0">
              <a:buNone/>
            </a:pPr>
            <a:endParaRPr lang="en-AU" sz="2800" dirty="0"/>
          </a:p>
          <a:p>
            <a:r>
              <a:rPr lang="en-AU" sz="2800" dirty="0"/>
              <a:t>Option 3 second as it adds a full size second ground and removes the dangers of </a:t>
            </a:r>
            <a:r>
              <a:rPr lang="en-AU" sz="2800" dirty="0" smtClean="0"/>
              <a:t>Oval </a:t>
            </a:r>
            <a:r>
              <a:rPr lang="en-AU" sz="2800" dirty="0"/>
              <a:t>#2</a:t>
            </a:r>
          </a:p>
          <a:p>
            <a:pPr marL="0" indent="0">
              <a:buNone/>
            </a:pPr>
            <a:endParaRPr lang="en-AU" sz="2800" dirty="0"/>
          </a:p>
          <a:p>
            <a:r>
              <a:rPr lang="en-AU" sz="2800" dirty="0"/>
              <a:t>Option 1 last as it does not solve issue of undersized second ground and reduces options for active sport even further</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296" y="250215"/>
            <a:ext cx="1574543" cy="1476583"/>
          </a:xfrm>
          <a:prstGeom prst="rect">
            <a:avLst/>
          </a:prstGeom>
        </p:spPr>
      </p:pic>
    </p:spTree>
    <p:extLst>
      <p:ext uri="{BB962C8B-B14F-4D97-AF65-F5344CB8AC3E}">
        <p14:creationId xmlns:p14="http://schemas.microsoft.com/office/powerpoint/2010/main" val="2545868555"/>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09398"/>
          </a:xfrm>
        </p:spPr>
        <p:txBody>
          <a:bodyPr/>
          <a:lstStyle/>
          <a:p>
            <a:r>
              <a:rPr lang="en-AU" sz="4400" dirty="0"/>
              <a:t>Inherent in any redevelopment of EP</a:t>
            </a:r>
          </a:p>
        </p:txBody>
      </p:sp>
      <p:sp>
        <p:nvSpPr>
          <p:cNvPr id="3" name="Text Placeholder 2"/>
          <p:cNvSpPr>
            <a:spLocks noGrp="1"/>
          </p:cNvSpPr>
          <p:nvPr>
            <p:ph type="body" sz="quarter" idx="10"/>
          </p:nvPr>
        </p:nvSpPr>
        <p:spPr>
          <a:xfrm>
            <a:off x="381000" y="1052737"/>
            <a:ext cx="8382000" cy="5256824"/>
          </a:xfrm>
        </p:spPr>
        <p:txBody>
          <a:bodyPr/>
          <a:lstStyle/>
          <a:p>
            <a:pPr marL="0" indent="0">
              <a:buNone/>
            </a:pPr>
            <a:r>
              <a:rPr lang="en-AU" sz="2800" dirty="0"/>
              <a:t>ECC in having desired outcomes for EP </a:t>
            </a:r>
            <a:r>
              <a:rPr lang="en-AU" sz="2800" dirty="0" smtClean="0"/>
              <a:t>North </a:t>
            </a:r>
            <a:r>
              <a:rPr lang="en-AU" sz="2800" dirty="0"/>
              <a:t>would hope </a:t>
            </a:r>
            <a:r>
              <a:rPr lang="en-AU" sz="2800" dirty="0" smtClean="0"/>
              <a:t>that</a:t>
            </a:r>
            <a:r>
              <a:rPr lang="en-AU" sz="2800" dirty="0" smtClean="0"/>
              <a:t>:</a:t>
            </a:r>
            <a:endParaRPr lang="en-AU" sz="2800" dirty="0"/>
          </a:p>
          <a:p>
            <a:pPr>
              <a:buFont typeface="Arial" panose="020B0604020202020204" pitchFamily="34" charset="0"/>
              <a:buChar char="•"/>
            </a:pPr>
            <a:r>
              <a:rPr lang="en-AU" sz="2800" dirty="0"/>
              <a:t>Fences around EP are removed</a:t>
            </a:r>
          </a:p>
          <a:p>
            <a:pPr>
              <a:buFont typeface="Arial" panose="020B0604020202020204" pitchFamily="34" charset="0"/>
              <a:buChar char="•"/>
            </a:pPr>
            <a:r>
              <a:rPr lang="en-AU" sz="2800" dirty="0"/>
              <a:t>Water issues are resolved upstream of EP</a:t>
            </a:r>
          </a:p>
          <a:p>
            <a:pPr>
              <a:buFont typeface="Arial" panose="020B0604020202020204" pitchFamily="34" charset="0"/>
              <a:buChar char="•"/>
            </a:pPr>
            <a:r>
              <a:rPr lang="en-AU" sz="2800" dirty="0"/>
              <a:t>Continue revegetation around new facilities and better connection within EP </a:t>
            </a:r>
            <a:r>
              <a:rPr lang="en-AU" sz="2800" dirty="0" smtClean="0"/>
              <a:t>North </a:t>
            </a:r>
            <a:r>
              <a:rPr lang="en-AU" sz="2800" dirty="0" err="1"/>
              <a:t>eg</a:t>
            </a:r>
            <a:r>
              <a:rPr lang="en-AU" sz="2800" dirty="0"/>
              <a:t> pedestrian trails, bike paths </a:t>
            </a:r>
            <a:r>
              <a:rPr lang="en-AU" sz="2800" dirty="0" err="1"/>
              <a:t>etc</a:t>
            </a:r>
            <a:endParaRPr lang="en-AU" sz="2800" dirty="0"/>
          </a:p>
          <a:p>
            <a:pPr>
              <a:buFont typeface="Arial" panose="020B0604020202020204" pitchFamily="34" charset="0"/>
              <a:buChar char="•"/>
            </a:pPr>
            <a:r>
              <a:rPr lang="en-AU" sz="2800" dirty="0"/>
              <a:t>A new oval or ovals and pavilions will be an integral part of any new </a:t>
            </a:r>
            <a:r>
              <a:rPr lang="en-AU" sz="2800" dirty="0" smtClean="0"/>
              <a:t>development. </a:t>
            </a:r>
            <a:endParaRPr lang="en-AU" sz="2800" dirty="0" smtClean="0"/>
          </a:p>
          <a:p>
            <a:pPr>
              <a:buFont typeface="Arial" panose="020B0604020202020204" pitchFamily="34" charset="0"/>
              <a:buChar char="•"/>
            </a:pPr>
            <a:endParaRPr lang="en-AU" sz="2800" dirty="0" smtClean="0"/>
          </a:p>
          <a:p>
            <a:pPr marL="0" indent="0">
              <a:buNone/>
            </a:pPr>
            <a:r>
              <a:rPr lang="en-AU" sz="2800" dirty="0" smtClean="0"/>
              <a:t>  Formal </a:t>
            </a:r>
            <a:r>
              <a:rPr lang="en-AU" sz="2800" dirty="0"/>
              <a:t>usage of ovals requires about 30 hours a</a:t>
            </a:r>
          </a:p>
          <a:p>
            <a:pPr marL="0" indent="0">
              <a:buNone/>
            </a:pPr>
            <a:r>
              <a:rPr lang="en-AU" sz="2800" dirty="0"/>
              <a:t>   week leaving much time for informal uses</a:t>
            </a:r>
          </a:p>
        </p:txBody>
      </p:sp>
    </p:spTree>
    <p:extLst>
      <p:ext uri="{BB962C8B-B14F-4D97-AF65-F5344CB8AC3E}">
        <p14:creationId xmlns:p14="http://schemas.microsoft.com/office/powerpoint/2010/main" val="3704077100"/>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Reasons behind ECC’s views</a:t>
            </a:r>
          </a:p>
        </p:txBody>
      </p:sp>
      <p:sp>
        <p:nvSpPr>
          <p:cNvPr id="3" name="Text Placeholder 2"/>
          <p:cNvSpPr>
            <a:spLocks noGrp="1"/>
          </p:cNvSpPr>
          <p:nvPr>
            <p:ph type="body" sz="quarter" idx="10"/>
          </p:nvPr>
        </p:nvSpPr>
        <p:spPr>
          <a:xfrm>
            <a:off x="381000" y="1268761"/>
            <a:ext cx="8382000" cy="5328591"/>
          </a:xfrm>
        </p:spPr>
        <p:txBody>
          <a:bodyPr/>
          <a:lstStyle/>
          <a:p>
            <a:r>
              <a:rPr lang="en-AU" sz="2800" dirty="0" smtClean="0"/>
              <a:t>The </a:t>
            </a:r>
            <a:r>
              <a:rPr lang="en-AU" sz="2800" dirty="0"/>
              <a:t>club must have at least 2 </a:t>
            </a:r>
            <a:r>
              <a:rPr lang="en-AU" sz="2800" dirty="0" smtClean="0"/>
              <a:t>grounds with</a:t>
            </a:r>
          </a:p>
          <a:p>
            <a:pPr marL="0" indent="0">
              <a:buNone/>
            </a:pPr>
            <a:r>
              <a:rPr lang="en-AU" sz="2800" dirty="0" smtClean="0"/>
              <a:t>     turf centre wicket areas to </a:t>
            </a:r>
            <a:r>
              <a:rPr lang="en-AU" sz="2800" dirty="0"/>
              <a:t>keep its affiliation </a:t>
            </a:r>
            <a:endParaRPr lang="en-AU" sz="2800" dirty="0" smtClean="0"/>
          </a:p>
          <a:p>
            <a:pPr marL="0" indent="0">
              <a:buNone/>
            </a:pPr>
            <a:r>
              <a:rPr lang="en-AU" sz="2800" dirty="0"/>
              <a:t> </a:t>
            </a:r>
            <a:r>
              <a:rPr lang="en-AU" sz="2800" dirty="0" smtClean="0"/>
              <a:t>    with </a:t>
            </a:r>
            <a:r>
              <a:rPr lang="en-AU" sz="2800" dirty="0"/>
              <a:t>the </a:t>
            </a:r>
            <a:r>
              <a:rPr lang="en-AU" sz="2800" dirty="0" smtClean="0"/>
              <a:t>Victorian Sub District Cricket Association</a:t>
            </a:r>
          </a:p>
          <a:p>
            <a:r>
              <a:rPr lang="en-AU" sz="2800" dirty="0" smtClean="0"/>
              <a:t>Population in the local area is increasing and demand for active sporting facilities is increasing</a:t>
            </a:r>
          </a:p>
          <a:p>
            <a:r>
              <a:rPr lang="en-AU" sz="2800" dirty="0" smtClean="0"/>
              <a:t>The </a:t>
            </a:r>
            <a:r>
              <a:rPr lang="en-AU" sz="2800" dirty="0"/>
              <a:t>second oval is too small and with playgrounds and </a:t>
            </a:r>
            <a:r>
              <a:rPr lang="en-AU" sz="2800" dirty="0" smtClean="0"/>
              <a:t>BBQs </a:t>
            </a:r>
            <a:r>
              <a:rPr lang="en-AU" sz="2800" dirty="0"/>
              <a:t>being added in recent times has resulted in some dangerous situations</a:t>
            </a:r>
          </a:p>
          <a:p>
            <a:r>
              <a:rPr lang="en-AU" sz="2800" dirty="0"/>
              <a:t>A newly built oval to Australian sporting standards </a:t>
            </a:r>
            <a:r>
              <a:rPr lang="en-AU" sz="2800" dirty="0" smtClean="0"/>
              <a:t>to  </a:t>
            </a:r>
            <a:r>
              <a:rPr lang="en-AU" sz="2800" dirty="0"/>
              <a:t>incorporate a turf centre </a:t>
            </a:r>
            <a:r>
              <a:rPr lang="en-AU" sz="2800" dirty="0" smtClean="0"/>
              <a:t>wicket area </a:t>
            </a:r>
            <a:r>
              <a:rPr lang="en-AU" sz="2800" dirty="0"/>
              <a:t>and 2 hard wickets on alternative flanks of the ground for junior cricket, giving the club access to 3 new wickets </a:t>
            </a:r>
          </a:p>
          <a:p>
            <a:endParaRPr lang="en-AU" sz="2800" dirty="0"/>
          </a:p>
          <a:p>
            <a:endParaRPr lang="en-AU"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296" y="250215"/>
            <a:ext cx="1574543" cy="1476583"/>
          </a:xfrm>
          <a:prstGeom prst="rect">
            <a:avLst/>
          </a:prstGeom>
        </p:spPr>
      </p:pic>
    </p:spTree>
    <p:extLst>
      <p:ext uri="{BB962C8B-B14F-4D97-AF65-F5344CB8AC3E}">
        <p14:creationId xmlns:p14="http://schemas.microsoft.com/office/powerpoint/2010/main" val="52859926"/>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4797"/>
          </a:xfrm>
        </p:spPr>
        <p:txBody>
          <a:bodyPr/>
          <a:lstStyle/>
          <a:p>
            <a:r>
              <a:rPr lang="en-AU" dirty="0"/>
              <a:t>Data to support ECC view</a:t>
            </a:r>
          </a:p>
        </p:txBody>
      </p:sp>
      <p:sp>
        <p:nvSpPr>
          <p:cNvPr id="3" name="Text Placeholder 2"/>
          <p:cNvSpPr>
            <a:spLocks noGrp="1"/>
          </p:cNvSpPr>
          <p:nvPr>
            <p:ph type="body" sz="quarter" idx="10"/>
          </p:nvPr>
        </p:nvSpPr>
        <p:spPr>
          <a:xfrm>
            <a:off x="381000" y="1411552"/>
            <a:ext cx="8382000" cy="984885"/>
          </a:xfrm>
        </p:spPr>
        <p:txBody>
          <a:bodyPr/>
          <a:lstStyle/>
          <a:p>
            <a:endParaRPr lang="en-AU" dirty="0"/>
          </a:p>
          <a:p>
            <a:endParaRPr lang="en-AU" dirty="0"/>
          </a:p>
        </p:txBody>
      </p:sp>
      <p:graphicFrame>
        <p:nvGraphicFramePr>
          <p:cNvPr id="4" name="Table 3"/>
          <p:cNvGraphicFramePr>
            <a:graphicFrameLocks noGrp="1"/>
          </p:cNvGraphicFramePr>
          <p:nvPr>
            <p:extLst>
              <p:ext uri="{D42A27DB-BD31-4B8C-83A1-F6EECF244321}">
                <p14:modId xmlns:p14="http://schemas.microsoft.com/office/powerpoint/2010/main" val="1544383293"/>
              </p:ext>
            </p:extLst>
          </p:nvPr>
        </p:nvGraphicFramePr>
        <p:xfrm>
          <a:off x="827583" y="1397000"/>
          <a:ext cx="6120681" cy="4251960"/>
        </p:xfrm>
        <a:graphic>
          <a:graphicData uri="http://schemas.openxmlformats.org/drawingml/2006/table">
            <a:tbl>
              <a:tblPr firstRow="1" bandRow="1">
                <a:tableStyleId>{5C22544A-7EE6-4342-B048-85BDC9FD1C3A}</a:tableStyleId>
              </a:tblPr>
              <a:tblGrid>
                <a:gridCol w="2040227">
                  <a:extLst>
                    <a:ext uri="{9D8B030D-6E8A-4147-A177-3AD203B41FA5}">
                      <a16:colId xmlns:a16="http://schemas.microsoft.com/office/drawing/2014/main" xmlns="" val="3940711972"/>
                    </a:ext>
                  </a:extLst>
                </a:gridCol>
                <a:gridCol w="2032307">
                  <a:extLst>
                    <a:ext uri="{9D8B030D-6E8A-4147-A177-3AD203B41FA5}">
                      <a16:colId xmlns:a16="http://schemas.microsoft.com/office/drawing/2014/main" xmlns="" val="3041927458"/>
                    </a:ext>
                  </a:extLst>
                </a:gridCol>
                <a:gridCol w="2048147">
                  <a:extLst>
                    <a:ext uri="{9D8B030D-6E8A-4147-A177-3AD203B41FA5}">
                      <a16:colId xmlns:a16="http://schemas.microsoft.com/office/drawing/2014/main" xmlns="" val="3610147247"/>
                    </a:ext>
                  </a:extLst>
                </a:gridCol>
              </a:tblGrid>
              <a:tr h="370840">
                <a:tc>
                  <a:txBody>
                    <a:bodyPr/>
                    <a:lstStyle/>
                    <a:p>
                      <a:r>
                        <a:rPr lang="en-AU" dirty="0"/>
                        <a:t>Year</a:t>
                      </a:r>
                    </a:p>
                  </a:txBody>
                  <a:tcPr/>
                </a:tc>
                <a:tc>
                  <a:txBody>
                    <a:bodyPr/>
                    <a:lstStyle/>
                    <a:p>
                      <a:r>
                        <a:rPr lang="en-AU" dirty="0"/>
                        <a:t>Elsternwick Primary </a:t>
                      </a:r>
                      <a:r>
                        <a:rPr lang="en-AU" dirty="0" smtClean="0"/>
                        <a:t>School Enrolments</a:t>
                      </a:r>
                      <a:endParaRPr lang="en-AU" dirty="0"/>
                    </a:p>
                  </a:txBody>
                  <a:tcPr/>
                </a:tc>
                <a:tc>
                  <a:txBody>
                    <a:bodyPr/>
                    <a:lstStyle/>
                    <a:p>
                      <a:r>
                        <a:rPr lang="en-AU" dirty="0"/>
                        <a:t>Elwood Primary </a:t>
                      </a:r>
                      <a:r>
                        <a:rPr lang="en-AU" dirty="0" smtClean="0"/>
                        <a:t>School Enrolments</a:t>
                      </a:r>
                      <a:endParaRPr lang="en-AU" dirty="0"/>
                    </a:p>
                  </a:txBody>
                  <a:tcPr/>
                </a:tc>
                <a:extLst>
                  <a:ext uri="{0D108BD9-81ED-4DB2-BD59-A6C34878D82A}">
                    <a16:rowId xmlns:a16="http://schemas.microsoft.com/office/drawing/2014/main" xmlns="" val="1593344587"/>
                  </a:ext>
                </a:extLst>
              </a:tr>
              <a:tr h="370840">
                <a:tc>
                  <a:txBody>
                    <a:bodyPr/>
                    <a:lstStyle/>
                    <a:p>
                      <a:r>
                        <a:rPr lang="en-AU" dirty="0"/>
                        <a:t>2008</a:t>
                      </a:r>
                    </a:p>
                  </a:txBody>
                  <a:tcPr/>
                </a:tc>
                <a:tc>
                  <a:txBody>
                    <a:bodyPr/>
                    <a:lstStyle/>
                    <a:p>
                      <a:r>
                        <a:rPr lang="en-AU" dirty="0"/>
                        <a:t>442</a:t>
                      </a:r>
                    </a:p>
                  </a:txBody>
                  <a:tcPr/>
                </a:tc>
                <a:tc>
                  <a:txBody>
                    <a:bodyPr/>
                    <a:lstStyle/>
                    <a:p>
                      <a:r>
                        <a:rPr lang="en-AU" dirty="0"/>
                        <a:t>485</a:t>
                      </a:r>
                    </a:p>
                  </a:txBody>
                  <a:tcPr/>
                </a:tc>
                <a:extLst>
                  <a:ext uri="{0D108BD9-81ED-4DB2-BD59-A6C34878D82A}">
                    <a16:rowId xmlns:a16="http://schemas.microsoft.com/office/drawing/2014/main" xmlns="" val="911614773"/>
                  </a:ext>
                </a:extLst>
              </a:tr>
              <a:tr h="370840">
                <a:tc>
                  <a:txBody>
                    <a:bodyPr/>
                    <a:lstStyle/>
                    <a:p>
                      <a:r>
                        <a:rPr lang="en-AU" dirty="0"/>
                        <a:t>2009</a:t>
                      </a:r>
                    </a:p>
                  </a:txBody>
                  <a:tcPr/>
                </a:tc>
                <a:tc>
                  <a:txBody>
                    <a:bodyPr/>
                    <a:lstStyle/>
                    <a:p>
                      <a:r>
                        <a:rPr lang="en-AU" dirty="0"/>
                        <a:t>448</a:t>
                      </a:r>
                    </a:p>
                  </a:txBody>
                  <a:tcPr/>
                </a:tc>
                <a:tc>
                  <a:txBody>
                    <a:bodyPr/>
                    <a:lstStyle/>
                    <a:p>
                      <a:r>
                        <a:rPr lang="en-AU" dirty="0"/>
                        <a:t>548</a:t>
                      </a:r>
                    </a:p>
                  </a:txBody>
                  <a:tcPr/>
                </a:tc>
                <a:extLst>
                  <a:ext uri="{0D108BD9-81ED-4DB2-BD59-A6C34878D82A}">
                    <a16:rowId xmlns:a16="http://schemas.microsoft.com/office/drawing/2014/main" xmlns="" val="2520139358"/>
                  </a:ext>
                </a:extLst>
              </a:tr>
              <a:tr h="370840">
                <a:tc>
                  <a:txBody>
                    <a:bodyPr/>
                    <a:lstStyle/>
                    <a:p>
                      <a:r>
                        <a:rPr lang="en-AU" dirty="0"/>
                        <a:t>2010</a:t>
                      </a:r>
                    </a:p>
                  </a:txBody>
                  <a:tcPr/>
                </a:tc>
                <a:tc>
                  <a:txBody>
                    <a:bodyPr/>
                    <a:lstStyle/>
                    <a:p>
                      <a:r>
                        <a:rPr lang="en-AU" dirty="0"/>
                        <a:t>468</a:t>
                      </a:r>
                    </a:p>
                  </a:txBody>
                  <a:tcPr/>
                </a:tc>
                <a:tc>
                  <a:txBody>
                    <a:bodyPr/>
                    <a:lstStyle/>
                    <a:p>
                      <a:r>
                        <a:rPr lang="en-AU" dirty="0"/>
                        <a:t>619</a:t>
                      </a:r>
                    </a:p>
                  </a:txBody>
                  <a:tcPr/>
                </a:tc>
                <a:extLst>
                  <a:ext uri="{0D108BD9-81ED-4DB2-BD59-A6C34878D82A}">
                    <a16:rowId xmlns:a16="http://schemas.microsoft.com/office/drawing/2014/main" xmlns="" val="309466782"/>
                  </a:ext>
                </a:extLst>
              </a:tr>
              <a:tr h="370840">
                <a:tc>
                  <a:txBody>
                    <a:bodyPr/>
                    <a:lstStyle/>
                    <a:p>
                      <a:r>
                        <a:rPr lang="en-AU" dirty="0"/>
                        <a:t>2011</a:t>
                      </a:r>
                    </a:p>
                  </a:txBody>
                  <a:tcPr/>
                </a:tc>
                <a:tc>
                  <a:txBody>
                    <a:bodyPr/>
                    <a:lstStyle/>
                    <a:p>
                      <a:r>
                        <a:rPr lang="en-AU" dirty="0"/>
                        <a:t>535</a:t>
                      </a:r>
                    </a:p>
                  </a:txBody>
                  <a:tcPr/>
                </a:tc>
                <a:tc>
                  <a:txBody>
                    <a:bodyPr/>
                    <a:lstStyle/>
                    <a:p>
                      <a:r>
                        <a:rPr lang="en-AU" dirty="0"/>
                        <a:t>649</a:t>
                      </a:r>
                    </a:p>
                  </a:txBody>
                  <a:tcPr/>
                </a:tc>
                <a:extLst>
                  <a:ext uri="{0D108BD9-81ED-4DB2-BD59-A6C34878D82A}">
                    <a16:rowId xmlns:a16="http://schemas.microsoft.com/office/drawing/2014/main" xmlns="" val="2471293765"/>
                  </a:ext>
                </a:extLst>
              </a:tr>
              <a:tr h="370840">
                <a:tc>
                  <a:txBody>
                    <a:bodyPr/>
                    <a:lstStyle/>
                    <a:p>
                      <a:r>
                        <a:rPr lang="en-AU" dirty="0"/>
                        <a:t>2012</a:t>
                      </a:r>
                    </a:p>
                  </a:txBody>
                  <a:tcPr/>
                </a:tc>
                <a:tc>
                  <a:txBody>
                    <a:bodyPr/>
                    <a:lstStyle/>
                    <a:p>
                      <a:r>
                        <a:rPr lang="en-AU" dirty="0"/>
                        <a:t>561</a:t>
                      </a:r>
                    </a:p>
                  </a:txBody>
                  <a:tcPr/>
                </a:tc>
                <a:tc>
                  <a:txBody>
                    <a:bodyPr/>
                    <a:lstStyle/>
                    <a:p>
                      <a:r>
                        <a:rPr lang="en-AU" dirty="0"/>
                        <a:t>720</a:t>
                      </a:r>
                    </a:p>
                  </a:txBody>
                  <a:tcPr/>
                </a:tc>
                <a:extLst>
                  <a:ext uri="{0D108BD9-81ED-4DB2-BD59-A6C34878D82A}">
                    <a16:rowId xmlns:a16="http://schemas.microsoft.com/office/drawing/2014/main" xmlns="" val="3363995988"/>
                  </a:ext>
                </a:extLst>
              </a:tr>
              <a:tr h="370840">
                <a:tc>
                  <a:txBody>
                    <a:bodyPr/>
                    <a:lstStyle/>
                    <a:p>
                      <a:r>
                        <a:rPr lang="en-AU" dirty="0"/>
                        <a:t>2013</a:t>
                      </a:r>
                    </a:p>
                  </a:txBody>
                  <a:tcPr/>
                </a:tc>
                <a:tc>
                  <a:txBody>
                    <a:bodyPr/>
                    <a:lstStyle/>
                    <a:p>
                      <a:r>
                        <a:rPr lang="en-AU" dirty="0"/>
                        <a:t>580</a:t>
                      </a:r>
                    </a:p>
                  </a:txBody>
                  <a:tcPr/>
                </a:tc>
                <a:tc>
                  <a:txBody>
                    <a:bodyPr/>
                    <a:lstStyle/>
                    <a:p>
                      <a:r>
                        <a:rPr lang="en-AU" dirty="0"/>
                        <a:t>742</a:t>
                      </a:r>
                    </a:p>
                  </a:txBody>
                  <a:tcPr/>
                </a:tc>
                <a:extLst>
                  <a:ext uri="{0D108BD9-81ED-4DB2-BD59-A6C34878D82A}">
                    <a16:rowId xmlns:a16="http://schemas.microsoft.com/office/drawing/2014/main" xmlns="" val="1107476743"/>
                  </a:ext>
                </a:extLst>
              </a:tr>
              <a:tr h="370840">
                <a:tc>
                  <a:txBody>
                    <a:bodyPr/>
                    <a:lstStyle/>
                    <a:p>
                      <a:r>
                        <a:rPr lang="en-AU" dirty="0"/>
                        <a:t>2014</a:t>
                      </a:r>
                    </a:p>
                  </a:txBody>
                  <a:tcPr/>
                </a:tc>
                <a:tc>
                  <a:txBody>
                    <a:bodyPr/>
                    <a:lstStyle/>
                    <a:p>
                      <a:r>
                        <a:rPr lang="en-AU" dirty="0"/>
                        <a:t>599</a:t>
                      </a:r>
                    </a:p>
                  </a:txBody>
                  <a:tcPr/>
                </a:tc>
                <a:tc>
                  <a:txBody>
                    <a:bodyPr/>
                    <a:lstStyle/>
                    <a:p>
                      <a:r>
                        <a:rPr lang="en-AU" dirty="0"/>
                        <a:t>735</a:t>
                      </a:r>
                    </a:p>
                  </a:txBody>
                  <a:tcPr/>
                </a:tc>
                <a:extLst>
                  <a:ext uri="{0D108BD9-81ED-4DB2-BD59-A6C34878D82A}">
                    <a16:rowId xmlns:a16="http://schemas.microsoft.com/office/drawing/2014/main" xmlns="" val="3956579440"/>
                  </a:ext>
                </a:extLst>
              </a:tr>
              <a:tr h="370840">
                <a:tc>
                  <a:txBody>
                    <a:bodyPr/>
                    <a:lstStyle/>
                    <a:p>
                      <a:r>
                        <a:rPr lang="en-AU" dirty="0"/>
                        <a:t>2015</a:t>
                      </a:r>
                    </a:p>
                  </a:txBody>
                  <a:tcPr/>
                </a:tc>
                <a:tc>
                  <a:txBody>
                    <a:bodyPr/>
                    <a:lstStyle/>
                    <a:p>
                      <a:r>
                        <a:rPr lang="en-AU" dirty="0"/>
                        <a:t>628</a:t>
                      </a:r>
                    </a:p>
                  </a:txBody>
                  <a:tcPr/>
                </a:tc>
                <a:tc>
                  <a:txBody>
                    <a:bodyPr/>
                    <a:lstStyle/>
                    <a:p>
                      <a:r>
                        <a:rPr lang="en-AU" dirty="0"/>
                        <a:t>768</a:t>
                      </a:r>
                    </a:p>
                  </a:txBody>
                  <a:tcPr/>
                </a:tc>
                <a:extLst>
                  <a:ext uri="{0D108BD9-81ED-4DB2-BD59-A6C34878D82A}">
                    <a16:rowId xmlns:a16="http://schemas.microsoft.com/office/drawing/2014/main" xmlns="" val="3662880980"/>
                  </a:ext>
                </a:extLst>
              </a:tr>
              <a:tr h="370840">
                <a:tc>
                  <a:txBody>
                    <a:bodyPr/>
                    <a:lstStyle/>
                    <a:p>
                      <a:endParaRPr lang="en-AU" dirty="0"/>
                    </a:p>
                  </a:txBody>
                  <a:tcPr/>
                </a:tc>
                <a:tc>
                  <a:txBody>
                    <a:bodyPr/>
                    <a:lstStyle/>
                    <a:p>
                      <a:endParaRPr lang="en-AU"/>
                    </a:p>
                  </a:txBody>
                  <a:tcPr/>
                </a:tc>
                <a:tc>
                  <a:txBody>
                    <a:bodyPr/>
                    <a:lstStyle/>
                    <a:p>
                      <a:endParaRPr lang="en-AU" dirty="0"/>
                    </a:p>
                  </a:txBody>
                  <a:tcPr/>
                </a:tc>
                <a:extLst>
                  <a:ext uri="{0D108BD9-81ED-4DB2-BD59-A6C34878D82A}">
                    <a16:rowId xmlns:a16="http://schemas.microsoft.com/office/drawing/2014/main" xmlns="" val="726551178"/>
                  </a:ext>
                </a:extLst>
              </a:tr>
            </a:tbl>
          </a:graphicData>
        </a:graphic>
      </p:graphicFrame>
      <p:sp>
        <p:nvSpPr>
          <p:cNvPr id="5" name="TextBox 4"/>
          <p:cNvSpPr txBox="1"/>
          <p:nvPr/>
        </p:nvSpPr>
        <p:spPr>
          <a:xfrm>
            <a:off x="683568" y="5629084"/>
            <a:ext cx="7560840" cy="1200329"/>
          </a:xfrm>
          <a:prstGeom prst="rect">
            <a:avLst/>
          </a:prstGeom>
          <a:noFill/>
        </p:spPr>
        <p:txBody>
          <a:bodyPr wrap="square" rtlCol="0">
            <a:spAutoFit/>
          </a:bodyPr>
          <a:lstStyle/>
          <a:p>
            <a:r>
              <a:rPr lang="en-AU" sz="2400" b="1" dirty="0"/>
              <a:t>In total there were 927 primary </a:t>
            </a:r>
            <a:r>
              <a:rPr lang="en-AU" sz="2400" b="1" dirty="0" smtClean="0"/>
              <a:t>school students </a:t>
            </a:r>
            <a:r>
              <a:rPr lang="en-AU" sz="2400" b="1" dirty="0"/>
              <a:t>in 2008. In 2015 the are 1396, an increase of more than 50% in 7 years.</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296" y="250215"/>
            <a:ext cx="1574543" cy="1476583"/>
          </a:xfrm>
          <a:prstGeom prst="rect">
            <a:avLst/>
          </a:prstGeom>
        </p:spPr>
      </p:pic>
    </p:spTree>
    <p:extLst>
      <p:ext uri="{BB962C8B-B14F-4D97-AF65-F5344CB8AC3E}">
        <p14:creationId xmlns:p14="http://schemas.microsoft.com/office/powerpoint/2010/main" val="2257076257"/>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ABS Population </a:t>
            </a:r>
            <a:r>
              <a:rPr lang="en-AU" dirty="0" smtClean="0"/>
              <a:t>Data</a:t>
            </a:r>
            <a:endParaRPr lang="en-AU" dirty="0"/>
          </a:p>
        </p:txBody>
      </p:sp>
      <p:sp>
        <p:nvSpPr>
          <p:cNvPr id="3" name="Text Placeholder 2"/>
          <p:cNvSpPr>
            <a:spLocks noGrp="1"/>
          </p:cNvSpPr>
          <p:nvPr>
            <p:ph type="body" sz="quarter" idx="10"/>
          </p:nvPr>
        </p:nvSpPr>
        <p:spPr>
          <a:xfrm>
            <a:off x="272480" y="2060848"/>
            <a:ext cx="8382000" cy="4684359"/>
          </a:xfrm>
        </p:spPr>
        <p:txBody>
          <a:bodyPr/>
          <a:lstStyle/>
          <a:p>
            <a:r>
              <a:rPr lang="en-AU" sz="2800" dirty="0"/>
              <a:t>Population in Bayside, Glen </a:t>
            </a:r>
            <a:r>
              <a:rPr lang="en-AU" sz="2800" dirty="0" err="1"/>
              <a:t>Eira</a:t>
            </a:r>
            <a:r>
              <a:rPr lang="en-AU" sz="2800" dirty="0"/>
              <a:t> and Port Phillip is estimated by the ABS to increase by an average of 20 percent in the next 20 years over the 3 municipalities.</a:t>
            </a:r>
          </a:p>
          <a:p>
            <a:pPr marL="0" indent="0">
              <a:buNone/>
            </a:pPr>
            <a:endParaRPr lang="en-AU" sz="2800" dirty="0"/>
          </a:p>
          <a:p>
            <a:pPr marL="0" indent="0">
              <a:buNone/>
            </a:pPr>
            <a:r>
              <a:rPr lang="en-AU" sz="2800" dirty="0"/>
              <a:t>    Bayside 103,110 to 118,650 (15% growth)</a:t>
            </a:r>
          </a:p>
          <a:p>
            <a:pPr marL="0" indent="0">
              <a:buNone/>
            </a:pPr>
            <a:r>
              <a:rPr lang="en-AU" sz="2800" dirty="0"/>
              <a:t>    Glen </a:t>
            </a:r>
            <a:r>
              <a:rPr lang="en-AU" sz="2800" dirty="0" err="1"/>
              <a:t>Eira</a:t>
            </a:r>
            <a:r>
              <a:rPr lang="en-AU" sz="2800" dirty="0"/>
              <a:t> 146,985 to 178,375 (21% growth)</a:t>
            </a:r>
          </a:p>
          <a:p>
            <a:pPr marL="0" indent="0">
              <a:buNone/>
            </a:pPr>
            <a:r>
              <a:rPr lang="en-AU" sz="2800" dirty="0"/>
              <a:t>    Port Phillip 106,874 to 130207 (22% growth)</a:t>
            </a:r>
          </a:p>
          <a:p>
            <a:endParaRPr lang="en-AU" dirty="0"/>
          </a:p>
          <a:p>
            <a:pPr marL="0" indent="0">
              <a:buNone/>
            </a:pPr>
            <a:endParaRPr lang="en-AU" dirty="0"/>
          </a:p>
          <a:p>
            <a:endParaRPr lang="en-AU" dirty="0"/>
          </a:p>
        </p:txBody>
      </p:sp>
      <p:sp>
        <p:nvSpPr>
          <p:cNvPr id="5" name="Rectangle 2"/>
          <p:cNvSpPr>
            <a:spLocks noChangeArrowheads="1"/>
          </p:cNvSpPr>
          <p:nvPr/>
        </p:nvSpPr>
        <p:spPr bwMode="auto">
          <a:xfrm>
            <a:off x="-108520" y="-19098974"/>
            <a:ext cx="45719" cy="3865673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1F497D"/>
                </a:solidFill>
                <a:effectLst/>
                <a:latin typeface="Calibri" panose="020F0502020204030204" pitchFamily="34" charset="0"/>
                <a:cs typeface="Calibri" panose="020F0502020204030204" pitchFamily="34" charset="0"/>
              </a:rPr>
              <a:t>Bayside – 103,110 to 118,650 (15% growth) - </a:t>
            </a:r>
            <a:r>
              <a:rPr kumimoji="0" lang="en-US" altLang="en-US" sz="1100" b="0" i="0" u="none" strike="noStrike" cap="none" normalizeH="0" baseline="0" dirty="0">
                <a:ln>
                  <a:noFill/>
                </a:ln>
                <a:solidFill>
                  <a:srgbClr val="1155CC"/>
                </a:solidFill>
                <a:effectLst/>
                <a:latin typeface="Calibri" panose="020F0502020204030204" pitchFamily="34" charset="0"/>
                <a:cs typeface="Calibri" panose="020F0502020204030204" pitchFamily="34" charset="0"/>
                <a:hlinkClick r:id="rId2"/>
              </a:rPr>
              <a:t>http://forecast.id.com.au/bayside</a:t>
            </a: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1F497D"/>
                </a:solidFill>
                <a:effectLst/>
                <a:latin typeface="Courier New" panose="02070309020205020404" pitchFamily="49" charset="0"/>
                <a:cs typeface="Courier New" panose="02070309020205020404" pitchFamily="49" charset="0"/>
              </a:rPr>
              <a:t>o</a:t>
            </a:r>
            <a:r>
              <a:rPr kumimoji="0" lang="en-US" altLang="en-US" sz="700" b="0" i="0" u="none" strike="noStrike" cap="none" normalizeH="0" baseline="0" dirty="0">
                <a:ln>
                  <a:noFill/>
                </a:ln>
                <a:solidFill>
                  <a:srgbClr val="1F497D"/>
                </a:solidFill>
                <a:effectLst/>
                <a:latin typeface="Times New Roman" panose="02020603050405020304" pitchFamily="18" charset="0"/>
                <a:cs typeface="Times New Roman" panose="02020603050405020304" pitchFamily="18" charset="0"/>
              </a:rPr>
              <a:t>   </a:t>
            </a:r>
            <a:r>
              <a:rPr kumimoji="0" lang="en-US" altLang="en-US" sz="1100" b="0" i="0" u="none" strike="noStrike" cap="none" normalizeH="0" baseline="0" dirty="0">
                <a:ln>
                  <a:noFill/>
                </a:ln>
                <a:solidFill>
                  <a:srgbClr val="1F497D"/>
                </a:solidFill>
                <a:effectLst/>
                <a:latin typeface="Calibri" panose="020F0502020204030204" pitchFamily="34" charset="0"/>
                <a:cs typeface="Calibri" panose="020F0502020204030204" pitchFamily="34" charset="0"/>
              </a:rPr>
              <a:t>Glen </a:t>
            </a:r>
            <a:r>
              <a:rPr kumimoji="0" lang="en-US" altLang="en-US" sz="1100" b="0" i="0" u="none" strike="noStrike" cap="none" normalizeH="0" baseline="0" dirty="0" err="1">
                <a:ln>
                  <a:noFill/>
                </a:ln>
                <a:solidFill>
                  <a:srgbClr val="1F497D"/>
                </a:solidFill>
                <a:effectLst/>
                <a:latin typeface="Calibri" panose="020F0502020204030204" pitchFamily="34" charset="0"/>
                <a:cs typeface="Calibri" panose="020F0502020204030204" pitchFamily="34" charset="0"/>
              </a:rPr>
              <a:t>Eira</a:t>
            </a:r>
            <a:r>
              <a:rPr kumimoji="0" lang="en-US" altLang="en-US" sz="1100" b="0" i="0" u="none" strike="noStrike" cap="none" normalizeH="0" baseline="0" dirty="0">
                <a:ln>
                  <a:noFill/>
                </a:ln>
                <a:solidFill>
                  <a:srgbClr val="1F497D"/>
                </a:solidFill>
                <a:effectLst/>
                <a:latin typeface="Calibri" panose="020F0502020204030204" pitchFamily="34" charset="0"/>
                <a:cs typeface="Calibri" panose="020F0502020204030204" pitchFamily="34" charset="0"/>
              </a:rPr>
              <a:t> – 146,985 to 178,375 (21% growth) - </a:t>
            </a:r>
            <a:r>
              <a:rPr kumimoji="0" lang="en-US" altLang="en-US" sz="1100" b="0" i="0" u="none" strike="noStrike" cap="none" normalizeH="0" baseline="0" dirty="0">
                <a:ln>
                  <a:noFill/>
                </a:ln>
                <a:solidFill>
                  <a:srgbClr val="1155CC"/>
                </a:solidFill>
                <a:effectLst/>
                <a:latin typeface="Calibri" panose="020F0502020204030204" pitchFamily="34" charset="0"/>
                <a:cs typeface="Calibri" panose="020F0502020204030204" pitchFamily="34" charset="0"/>
                <a:hlinkClick r:id="rId3"/>
              </a:rPr>
              <a:t>http://forecast.id.com.au/glen-eira</a:t>
            </a: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1F497D"/>
                </a:solidFill>
                <a:effectLst/>
                <a:latin typeface="Courier New" panose="02070309020205020404" pitchFamily="49" charset="0"/>
                <a:cs typeface="Courier New" panose="02070309020205020404" pitchFamily="49" charset="0"/>
              </a:rPr>
              <a:t>o</a:t>
            </a:r>
            <a:r>
              <a:rPr kumimoji="0" lang="en-US" altLang="en-US" sz="700" b="0" i="0" u="none" strike="noStrike" cap="none" normalizeH="0" baseline="0" dirty="0">
                <a:ln>
                  <a:noFill/>
                </a:ln>
                <a:solidFill>
                  <a:srgbClr val="1F497D"/>
                </a:solidFill>
                <a:effectLst/>
                <a:latin typeface="Times New Roman" panose="02020603050405020304" pitchFamily="18" charset="0"/>
                <a:cs typeface="Times New Roman" panose="02020603050405020304" pitchFamily="18" charset="0"/>
              </a:rPr>
              <a:t>   </a:t>
            </a:r>
            <a:r>
              <a:rPr kumimoji="0" lang="en-US" altLang="en-US" sz="1100" b="0" i="0" u="none" strike="noStrike" cap="none" normalizeH="0" baseline="0" dirty="0">
                <a:ln>
                  <a:noFill/>
                </a:ln>
                <a:solidFill>
                  <a:srgbClr val="1F497D"/>
                </a:solidFill>
                <a:effectLst/>
                <a:latin typeface="Calibri" panose="020F0502020204030204" pitchFamily="34" charset="0"/>
                <a:cs typeface="Calibri" panose="020F0502020204030204" pitchFamily="34" charset="0"/>
              </a:rPr>
              <a:t>Port Phillip – 106,874 to 130,207 (22% growth) - </a:t>
            </a:r>
            <a:r>
              <a:rPr kumimoji="0" lang="en-US" altLang="en-US" sz="1100" b="0" i="0" u="none" strike="noStrike" cap="none" normalizeH="0" baseline="0" dirty="0">
                <a:ln>
                  <a:noFill/>
                </a:ln>
                <a:solidFill>
                  <a:srgbClr val="1155CC"/>
                </a:solidFill>
                <a:effectLst/>
                <a:latin typeface="Calibri" panose="020F0502020204030204" pitchFamily="34" charset="0"/>
                <a:cs typeface="Calibri" panose="020F0502020204030204" pitchFamily="34" charset="0"/>
                <a:hlinkClick r:id="rId4"/>
              </a:rPr>
              <a:t>http://forecast.id.com.au/port-phillip</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36296" y="250215"/>
            <a:ext cx="1574543" cy="1476583"/>
          </a:xfrm>
          <a:prstGeom prst="rect">
            <a:avLst/>
          </a:prstGeom>
        </p:spPr>
      </p:pic>
    </p:spTree>
    <p:extLst>
      <p:ext uri="{BB962C8B-B14F-4D97-AF65-F5344CB8AC3E}">
        <p14:creationId xmlns:p14="http://schemas.microsoft.com/office/powerpoint/2010/main" val="4202498372"/>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In Summary</a:t>
            </a:r>
          </a:p>
        </p:txBody>
      </p:sp>
      <p:sp>
        <p:nvSpPr>
          <p:cNvPr id="3" name="Text Placeholder 2"/>
          <p:cNvSpPr>
            <a:spLocks noGrp="1"/>
          </p:cNvSpPr>
          <p:nvPr>
            <p:ph type="body" sz="quarter" idx="10"/>
          </p:nvPr>
        </p:nvSpPr>
        <p:spPr>
          <a:xfrm>
            <a:off x="323528" y="980728"/>
            <a:ext cx="8496944" cy="5429179"/>
          </a:xfrm>
        </p:spPr>
        <p:txBody>
          <a:bodyPr/>
          <a:lstStyle/>
          <a:p>
            <a:pPr>
              <a:buFont typeface="Arial" panose="020B0604020202020204" pitchFamily="34" charset="0"/>
              <a:buChar char="•"/>
            </a:pPr>
            <a:r>
              <a:rPr lang="en-AU" sz="2400" dirty="0"/>
              <a:t>This area is changing demographically and quality facilities need to be provided that meet future population projections as well as changing attitudes in society. Option 2 does </a:t>
            </a:r>
            <a:r>
              <a:rPr lang="en-AU" sz="2400" dirty="0" smtClean="0"/>
              <a:t>this</a:t>
            </a:r>
          </a:p>
          <a:p>
            <a:pPr>
              <a:buFont typeface="Arial" panose="020B0604020202020204" pitchFamily="34" charset="0"/>
              <a:buChar char="•"/>
            </a:pPr>
            <a:endParaRPr lang="en-AU" sz="2400" dirty="0"/>
          </a:p>
          <a:p>
            <a:pPr>
              <a:buFont typeface="Arial" panose="020B0604020202020204" pitchFamily="34" charset="0"/>
              <a:buChar char="•"/>
            </a:pPr>
            <a:r>
              <a:rPr lang="en-AU" sz="2400" dirty="0" smtClean="0"/>
              <a:t>Sporting </a:t>
            </a:r>
            <a:r>
              <a:rPr lang="en-AU" sz="2400" dirty="0"/>
              <a:t>clubs are important to the social and economic fabric of any community and ECC has </a:t>
            </a:r>
            <a:r>
              <a:rPr lang="en-AU" sz="2400" dirty="0" smtClean="0"/>
              <a:t>a demonstrated </a:t>
            </a:r>
            <a:r>
              <a:rPr lang="en-AU" sz="2400" dirty="0"/>
              <a:t>track record here. Option 2 will enable increased </a:t>
            </a:r>
            <a:r>
              <a:rPr lang="en-AU" sz="2400" dirty="0" smtClean="0"/>
              <a:t>connectedness</a:t>
            </a:r>
          </a:p>
          <a:p>
            <a:pPr>
              <a:buFont typeface="Arial" panose="020B0604020202020204" pitchFamily="34" charset="0"/>
              <a:buChar char="•"/>
            </a:pPr>
            <a:endParaRPr lang="en-AU" sz="2400" dirty="0"/>
          </a:p>
          <a:p>
            <a:pPr>
              <a:buFont typeface="Arial" panose="020B0604020202020204" pitchFamily="34" charset="0"/>
              <a:buChar char="•"/>
            </a:pPr>
            <a:r>
              <a:rPr lang="en-AU" sz="2400" dirty="0"/>
              <a:t>Existing facilities are inadequate and an urgent solution needs to be found. Facilities must be safe and fit for purpose. Again </a:t>
            </a:r>
            <a:r>
              <a:rPr lang="en-AU" sz="2400" dirty="0" smtClean="0"/>
              <a:t>Option </a:t>
            </a:r>
            <a:r>
              <a:rPr lang="en-AU" sz="2400" dirty="0"/>
              <a:t>2 addresses </a:t>
            </a:r>
            <a:r>
              <a:rPr lang="en-AU" sz="2400" dirty="0" smtClean="0"/>
              <a:t>this</a:t>
            </a:r>
            <a:endParaRPr lang="en-AU" sz="2400" dirty="0"/>
          </a:p>
          <a:p>
            <a:pPr>
              <a:buFont typeface="Arial" panose="020B0604020202020204" pitchFamily="34" charset="0"/>
              <a:buChar char="•"/>
            </a:pPr>
            <a:endParaRPr lang="en-AU" sz="2400" dirty="0" smtClean="0"/>
          </a:p>
          <a:p>
            <a:pPr>
              <a:buFont typeface="Arial" panose="020B0604020202020204" pitchFamily="34" charset="0"/>
              <a:buChar char="•"/>
            </a:pPr>
            <a:r>
              <a:rPr lang="en-US" sz="2400" dirty="0" smtClean="0"/>
              <a:t>EP North needs a new full sized Oval #</a:t>
            </a:r>
            <a:r>
              <a:rPr lang="en-US" sz="2400" dirty="0" smtClean="0"/>
              <a:t>2 or 2 new ovals, and </a:t>
            </a:r>
            <a:r>
              <a:rPr lang="en-US" sz="2400" dirty="0" smtClean="0"/>
              <a:t>adjacent female friendly </a:t>
            </a:r>
            <a:r>
              <a:rPr lang="en-US" sz="2400" dirty="0" smtClean="0"/>
              <a:t>pavilions </a:t>
            </a:r>
            <a:r>
              <a:rPr lang="en-US" sz="2400" dirty="0" smtClean="0"/>
              <a:t>and new cricket nets to replace the current infrastructure</a:t>
            </a:r>
            <a:endParaRPr lang="en-AU" sz="2400" dirty="0"/>
          </a:p>
        </p:txBody>
      </p:sp>
    </p:spTree>
    <p:extLst>
      <p:ext uri="{BB962C8B-B14F-4D97-AF65-F5344CB8AC3E}">
        <p14:creationId xmlns:p14="http://schemas.microsoft.com/office/powerpoint/2010/main" val="122839600"/>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 mothers perspective of ECC</a:t>
            </a:r>
            <a:endParaRPr lang="en-AU" dirty="0"/>
          </a:p>
        </p:txBody>
      </p:sp>
      <p:sp>
        <p:nvSpPr>
          <p:cNvPr id="3" name="Text Placeholder 2"/>
          <p:cNvSpPr>
            <a:spLocks noGrp="1"/>
          </p:cNvSpPr>
          <p:nvPr>
            <p:ph type="body" sz="quarter" idx="10"/>
          </p:nvPr>
        </p:nvSpPr>
        <p:spPr>
          <a:xfrm>
            <a:off x="381000" y="1124744"/>
            <a:ext cx="8382000" cy="5534519"/>
          </a:xfrm>
        </p:spPr>
        <p:txBody>
          <a:bodyPr/>
          <a:lstStyle/>
          <a:p>
            <a:pPr marL="0" indent="0">
              <a:buNone/>
            </a:pPr>
            <a:r>
              <a:rPr lang="en-US" sz="1800" dirty="0"/>
              <a:t>Mother’s perspective of </a:t>
            </a:r>
            <a:r>
              <a:rPr lang="en-US" sz="1800" dirty="0" err="1"/>
              <a:t>Elsternwick</a:t>
            </a:r>
            <a:r>
              <a:rPr lang="en-US" sz="1800" dirty="0"/>
              <a:t> cricket club </a:t>
            </a:r>
            <a:endParaRPr lang="en-US" sz="1800" dirty="0" smtClean="0"/>
          </a:p>
          <a:p>
            <a:pPr marL="0" indent="0">
              <a:buNone/>
            </a:pPr>
            <a:endParaRPr lang="en-AU" sz="1800" dirty="0"/>
          </a:p>
          <a:p>
            <a:pPr marL="0" indent="0">
              <a:buNone/>
            </a:pPr>
            <a:r>
              <a:rPr lang="en-US" sz="1800" dirty="0" smtClean="0"/>
              <a:t>I </a:t>
            </a:r>
            <a:r>
              <a:rPr lang="en-US" sz="1800" dirty="0"/>
              <a:t>had no involvement with cricket growing up. Except for watching my brothers bowl in the driveway. It was when my children went to primary school I became part of the community of </a:t>
            </a:r>
            <a:r>
              <a:rPr lang="en-US" sz="1800" dirty="0" err="1"/>
              <a:t>Elsternwick</a:t>
            </a:r>
            <a:r>
              <a:rPr lang="en-US" sz="1800" dirty="0"/>
              <a:t> cricket club. Originally, through the junior Vic-</a:t>
            </a:r>
            <a:r>
              <a:rPr lang="en-US" sz="1800" dirty="0" err="1"/>
              <a:t>cric</a:t>
            </a:r>
            <a:r>
              <a:rPr lang="en-US" sz="1800" dirty="0"/>
              <a:t> cricket program then onto juniors and now seniors. </a:t>
            </a:r>
            <a:endParaRPr lang="en-US" sz="1800" dirty="0" smtClean="0"/>
          </a:p>
          <a:p>
            <a:pPr marL="0" indent="0">
              <a:buNone/>
            </a:pPr>
            <a:endParaRPr lang="en-AU" sz="1800" dirty="0"/>
          </a:p>
          <a:p>
            <a:pPr marL="0" indent="0">
              <a:buNone/>
            </a:pPr>
            <a:r>
              <a:rPr lang="en-US" sz="1800" dirty="0"/>
              <a:t>Healthy lifestyle - With a food and nutrition background I was very keen to give my children a balanced lifestyle which included exercise and time outdoors. We have a growing obesity problem in Australia due to the sedentary lifestyles of so many children. Playing cricket is a fun way to exercise and while being part of a team</a:t>
            </a:r>
            <a:r>
              <a:rPr lang="en-US" sz="1800" dirty="0" smtClean="0"/>
              <a:t>.</a:t>
            </a:r>
            <a:r>
              <a:rPr lang="en-US" sz="1800" dirty="0"/>
              <a:t> </a:t>
            </a:r>
            <a:endParaRPr lang="en-US" sz="1800" dirty="0" smtClean="0"/>
          </a:p>
          <a:p>
            <a:pPr marL="0" indent="0">
              <a:buNone/>
            </a:pPr>
            <a:endParaRPr lang="en-AU" sz="1800" dirty="0"/>
          </a:p>
          <a:p>
            <a:pPr marL="0" indent="0">
              <a:buNone/>
            </a:pPr>
            <a:r>
              <a:rPr lang="en-US" sz="1800" dirty="0"/>
              <a:t>Social skills - I was thrilled to have my children mixing with children not necessarily at their school. The club has always maintained their fees at a very reasonable rate to allow children from all socio economic backgrounds to join. </a:t>
            </a:r>
            <a:endParaRPr lang="en-US" sz="1800" dirty="0" smtClean="0"/>
          </a:p>
          <a:p>
            <a:pPr marL="0" indent="0">
              <a:buNone/>
            </a:pPr>
            <a:endParaRPr lang="en-AU" sz="1800" dirty="0"/>
          </a:p>
          <a:p>
            <a:pPr marL="0" indent="0">
              <a:buNone/>
            </a:pPr>
            <a:r>
              <a:rPr lang="en-US" sz="1800" dirty="0"/>
              <a:t> Becoming part of the community - As a family we were always at the matches . I relished the opportunity for the little brothers and sister to play on the sidelines while their siblings played cricket .As parents an opportunity to meet others in the community and forge new friendships. </a:t>
            </a:r>
            <a:endParaRPr lang="en-AU" sz="1800" dirty="0"/>
          </a:p>
          <a:p>
            <a:pPr marL="0" indent="0">
              <a:buNone/>
            </a:pPr>
            <a:r>
              <a:rPr lang="en-US" sz="1800" dirty="0"/>
              <a:t> </a:t>
            </a:r>
            <a:endParaRPr lang="en-AU" sz="1800" dirty="0"/>
          </a:p>
          <a:p>
            <a:pPr marL="0" indent="0">
              <a:buNone/>
            </a:pPr>
            <a:endParaRPr lang="en-AU" sz="1800" dirty="0"/>
          </a:p>
        </p:txBody>
      </p:sp>
    </p:spTree>
    <p:extLst>
      <p:ext uri="{BB962C8B-B14F-4D97-AF65-F5344CB8AC3E}">
        <p14:creationId xmlns:p14="http://schemas.microsoft.com/office/powerpoint/2010/main" val="313926865"/>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A mothers perspective of ECC</a:t>
            </a:r>
          </a:p>
        </p:txBody>
      </p:sp>
      <p:sp>
        <p:nvSpPr>
          <p:cNvPr id="3" name="Text Placeholder 2"/>
          <p:cNvSpPr>
            <a:spLocks noGrp="1"/>
          </p:cNvSpPr>
          <p:nvPr>
            <p:ph type="body" sz="quarter" idx="10"/>
          </p:nvPr>
        </p:nvSpPr>
        <p:spPr>
          <a:xfrm>
            <a:off x="172022" y="1052736"/>
            <a:ext cx="8590978" cy="5512278"/>
          </a:xfrm>
        </p:spPr>
        <p:txBody>
          <a:bodyPr/>
          <a:lstStyle/>
          <a:p>
            <a:pPr marL="0" indent="0">
              <a:buNone/>
            </a:pPr>
            <a:r>
              <a:rPr lang="en-US" sz="1800" dirty="0" smtClean="0"/>
              <a:t>Social </a:t>
            </a:r>
            <a:r>
              <a:rPr lang="en-US" sz="1800" dirty="0"/>
              <a:t>conscience - What I have found unique to cricket and </a:t>
            </a:r>
            <a:r>
              <a:rPr lang="en-US" sz="1800" dirty="0" err="1"/>
              <a:t>Elsternwick</a:t>
            </a:r>
            <a:r>
              <a:rPr lang="en-US" sz="1800" dirty="0"/>
              <a:t> is the need to become involved . Give of your time &amp; talents. I have fond  memories of wheeling the afternoon tea down to </a:t>
            </a:r>
            <a:r>
              <a:rPr lang="en-US" sz="1800" dirty="0" err="1"/>
              <a:t>elsternwick</a:t>
            </a:r>
            <a:r>
              <a:rPr lang="en-US" sz="1800" dirty="0"/>
              <a:t> park on a </a:t>
            </a:r>
            <a:r>
              <a:rPr lang="en-US" sz="1800" u="sng" dirty="0">
                <a:hlinkClick r:id="rId2"/>
              </a:rPr>
              <a:t>Friday night</a:t>
            </a:r>
            <a:r>
              <a:rPr lang="en-US" sz="1800" dirty="0"/>
              <a:t>. The fundraising occasions for suicide prevention, the pink day to raise money for breast cancer research and Family day matches. Annually </a:t>
            </a:r>
            <a:r>
              <a:rPr lang="en-US" sz="1800" dirty="0" err="1"/>
              <a:t>Elsternwick</a:t>
            </a:r>
            <a:r>
              <a:rPr lang="en-US" sz="1800" dirty="0"/>
              <a:t> </a:t>
            </a:r>
            <a:r>
              <a:rPr lang="en-US" sz="1800" dirty="0" err="1"/>
              <a:t>organise</a:t>
            </a:r>
            <a:r>
              <a:rPr lang="en-US" sz="1800" dirty="0"/>
              <a:t> a fun day with Bailey </a:t>
            </a:r>
            <a:r>
              <a:rPr lang="en-US" sz="1800" dirty="0" smtClean="0"/>
              <a:t>House </a:t>
            </a:r>
            <a:r>
              <a:rPr lang="en-US" sz="1800" dirty="0"/>
              <a:t>Brighton</a:t>
            </a:r>
            <a:r>
              <a:rPr lang="en-US" sz="1800" dirty="0" smtClean="0"/>
              <a:t>. We </a:t>
            </a:r>
            <a:r>
              <a:rPr lang="en-US" sz="1800" dirty="0"/>
              <a:t>have a cricket match between the Bailey house adults and  our cricketers . The joy this brings is hard to describe. So much more than winning games . The cheering &amp; laughter during the match . The smiles as a community share a sausage sizzle. When the days awards are announced it is heart warming. I reflected how my kids may have not had contact with people with disabilities if it wasn't for this day</a:t>
            </a:r>
            <a:r>
              <a:rPr lang="en-US" sz="1800" dirty="0" smtClean="0"/>
              <a:t>.</a:t>
            </a:r>
            <a:r>
              <a:rPr lang="en-US" sz="1800" dirty="0"/>
              <a:t> </a:t>
            </a:r>
            <a:endParaRPr lang="en-AU" sz="1800" dirty="0"/>
          </a:p>
          <a:p>
            <a:pPr marL="0" indent="0">
              <a:buNone/>
            </a:pPr>
            <a:r>
              <a:rPr lang="en-US" sz="1800" dirty="0"/>
              <a:t> </a:t>
            </a:r>
            <a:endParaRPr lang="en-AU" sz="1800" dirty="0"/>
          </a:p>
          <a:p>
            <a:pPr marL="0" indent="0">
              <a:buNone/>
            </a:pPr>
            <a:r>
              <a:rPr lang="en-US" sz="1800" dirty="0"/>
              <a:t>Resilience and discipline -As my sons have progressed into upper secondary years the physical exercise of mid week training &amp; games form part of a successful study schedule. Balancing study and physical exercise to ensure good mental health . My eldest son said the discipline of cricket, the pressure to perform &amp; be strategic helped him with the rigors of VCE . </a:t>
            </a:r>
            <a:endParaRPr lang="en-AU" sz="1800" dirty="0"/>
          </a:p>
          <a:p>
            <a:pPr marL="0" indent="0">
              <a:buNone/>
            </a:pPr>
            <a:r>
              <a:rPr lang="en-US" sz="1800" dirty="0"/>
              <a:t> </a:t>
            </a:r>
            <a:endParaRPr lang="en-AU" sz="1800" dirty="0"/>
          </a:p>
          <a:p>
            <a:pPr marL="0" indent="0">
              <a:buNone/>
            </a:pPr>
            <a:r>
              <a:rPr lang="en-US" sz="1800" dirty="0"/>
              <a:t>Building self esteem and </a:t>
            </a:r>
            <a:r>
              <a:rPr lang="en-US" sz="1800" dirty="0" err="1"/>
              <a:t>sportmanship</a:t>
            </a:r>
            <a:r>
              <a:rPr lang="en-US" sz="1800" dirty="0"/>
              <a:t>- Presentation nights where every child received their statistics &amp; were praised for their unique skills. That is not an experience I have had at  any other sporting club. </a:t>
            </a:r>
            <a:endParaRPr lang="en-AU" sz="1800" dirty="0"/>
          </a:p>
          <a:p>
            <a:pPr marL="0" indent="0">
              <a:buNone/>
            </a:pPr>
            <a:r>
              <a:rPr lang="en-US" sz="1800" dirty="0"/>
              <a:t> </a:t>
            </a:r>
            <a:endParaRPr lang="en-AU" sz="1800" dirty="0"/>
          </a:p>
        </p:txBody>
      </p:sp>
    </p:spTree>
    <p:extLst>
      <p:ext uri="{BB962C8B-B14F-4D97-AF65-F5344CB8AC3E}">
        <p14:creationId xmlns:p14="http://schemas.microsoft.com/office/powerpoint/2010/main" val="2314312745"/>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A mothers perspective of ECC</a:t>
            </a:r>
          </a:p>
        </p:txBody>
      </p:sp>
      <p:sp>
        <p:nvSpPr>
          <p:cNvPr id="3" name="Text Placeholder 2"/>
          <p:cNvSpPr>
            <a:spLocks noGrp="1"/>
          </p:cNvSpPr>
          <p:nvPr>
            <p:ph type="body" sz="quarter" idx="10"/>
          </p:nvPr>
        </p:nvSpPr>
        <p:spPr>
          <a:xfrm>
            <a:off x="381000" y="1411552"/>
            <a:ext cx="8382000" cy="4969776"/>
          </a:xfrm>
        </p:spPr>
        <p:txBody>
          <a:bodyPr/>
          <a:lstStyle/>
          <a:p>
            <a:pPr marL="0" indent="0">
              <a:buNone/>
            </a:pPr>
            <a:r>
              <a:rPr lang="en-US" sz="1800" dirty="0"/>
              <a:t>Community involvement -I am thrilled to see my 17 year old giving back to the club &amp; coaching the juniors.   A commitment of training the young cricketers and match attendance. We can tell children they need to get involved but it is great role models that make the difference. </a:t>
            </a:r>
            <a:endParaRPr lang="en-AU" sz="1800" dirty="0"/>
          </a:p>
          <a:p>
            <a:pPr marL="0" indent="0">
              <a:buNone/>
            </a:pPr>
            <a:r>
              <a:rPr lang="en-US" sz="1800" dirty="0"/>
              <a:t> </a:t>
            </a:r>
            <a:endParaRPr lang="en-AU" sz="1800" dirty="0"/>
          </a:p>
          <a:p>
            <a:pPr marL="0" indent="0">
              <a:buNone/>
            </a:pPr>
            <a:r>
              <a:rPr lang="en-US" sz="1800" dirty="0"/>
              <a:t>People have asked why cricket it is all day Saturday. Yes it is all day but the rewards are great fitness, teamwork skills, sportsmanship &amp; resilience. </a:t>
            </a:r>
            <a:endParaRPr lang="en-AU" sz="1800" dirty="0"/>
          </a:p>
          <a:p>
            <a:pPr marL="0" indent="0">
              <a:buNone/>
            </a:pPr>
            <a:r>
              <a:rPr lang="en-US" sz="1800" dirty="0"/>
              <a:t> </a:t>
            </a:r>
            <a:endParaRPr lang="en-AU" sz="1800" dirty="0"/>
          </a:p>
          <a:p>
            <a:pPr marL="0" indent="0">
              <a:buNone/>
            </a:pPr>
            <a:r>
              <a:rPr lang="en-US" sz="1800" dirty="0"/>
              <a:t>No gender barriers - </a:t>
            </a:r>
            <a:r>
              <a:rPr lang="en-US" sz="1800" dirty="0" err="1"/>
              <a:t>Elsternwick</a:t>
            </a:r>
            <a:r>
              <a:rPr lang="en-US" sz="1800" dirty="0"/>
              <a:t> cricket club welcomed my youngest daughter to the club. She played in an all  boys team &amp; fell in love with the game. She has gone onto played regional cricket &amp; is part of the state development squad. </a:t>
            </a:r>
            <a:endParaRPr lang="en-AU" sz="1800" dirty="0"/>
          </a:p>
          <a:p>
            <a:pPr marL="0" indent="0">
              <a:buNone/>
            </a:pPr>
            <a:r>
              <a:rPr lang="en-US" sz="1800" dirty="0"/>
              <a:t> </a:t>
            </a:r>
            <a:endParaRPr lang="en-US" sz="1800" dirty="0" smtClean="0"/>
          </a:p>
          <a:p>
            <a:pPr marL="0" indent="0">
              <a:buNone/>
            </a:pPr>
            <a:r>
              <a:rPr lang="en-US" sz="1800" dirty="0" smtClean="0"/>
              <a:t>Regards</a:t>
            </a:r>
          </a:p>
          <a:p>
            <a:pPr marL="0" indent="0">
              <a:buNone/>
            </a:pPr>
            <a:r>
              <a:rPr lang="en-US" sz="1800" dirty="0" smtClean="0"/>
              <a:t>Lisa O’Shannessy</a:t>
            </a:r>
          </a:p>
          <a:p>
            <a:pPr marL="0" indent="0">
              <a:buNone/>
            </a:pPr>
            <a:r>
              <a:rPr lang="en-US" sz="1800" dirty="0" smtClean="0"/>
              <a:t>Mother of Hugh, Henry and Ava Bennett</a:t>
            </a:r>
            <a:endParaRPr lang="en-AU" sz="1800" dirty="0"/>
          </a:p>
          <a:p>
            <a:pPr marL="0" indent="0">
              <a:buNone/>
            </a:pPr>
            <a:r>
              <a:rPr lang="en-US" sz="1800" dirty="0"/>
              <a:t> </a:t>
            </a:r>
            <a:endParaRPr lang="en-AU" sz="1800" dirty="0"/>
          </a:p>
          <a:p>
            <a:pPr marL="0" indent="0">
              <a:buNone/>
            </a:pPr>
            <a:r>
              <a:rPr lang="en-US" sz="1800" dirty="0"/>
              <a:t> </a:t>
            </a:r>
            <a:endParaRPr lang="en-AU" sz="1800" dirty="0"/>
          </a:p>
          <a:p>
            <a:pPr marL="0" indent="0">
              <a:buNone/>
            </a:pPr>
            <a:r>
              <a:rPr lang="en-AU" sz="1800" dirty="0"/>
              <a:t> </a:t>
            </a:r>
          </a:p>
          <a:p>
            <a:endParaRPr lang="en-AU" dirty="0"/>
          </a:p>
          <a:p>
            <a:endParaRPr lang="en-AU" dirty="0"/>
          </a:p>
          <a:p>
            <a:endParaRPr lang="en-AU" sz="1800" dirty="0"/>
          </a:p>
        </p:txBody>
      </p:sp>
    </p:spTree>
    <p:extLst>
      <p:ext uri="{BB962C8B-B14F-4D97-AF65-F5344CB8AC3E}">
        <p14:creationId xmlns:p14="http://schemas.microsoft.com/office/powerpoint/2010/main" val="991743963"/>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Blue Segoe 4-3 template-template_April-17-2007">
  <a:themeElements>
    <a:clrScheme name="Blue Template-Template">
      <a:dk1>
        <a:srgbClr val="000000"/>
      </a:dk1>
      <a:lt1>
        <a:srgbClr val="FFFFFF"/>
      </a:lt1>
      <a:dk2>
        <a:srgbClr val="050595"/>
      </a:dk2>
      <a:lt2>
        <a:srgbClr val="FFFF99"/>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DD3EC876-F762-4EBF-834A-8E1FF919084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Sample presentation slides (Blue brushed metal and curves design)</Template>
  <TotalTime>802</TotalTime>
  <Words>1916</Words>
  <Application>Microsoft Office PowerPoint</Application>
  <PresentationFormat>On-screen Show (4:3)</PresentationFormat>
  <Paragraphs>208</Paragraphs>
  <Slides>26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Courier New</vt:lpstr>
      <vt:lpstr>Times New Roman</vt:lpstr>
      <vt:lpstr>Wingdings</vt:lpstr>
      <vt:lpstr>Blue Segoe 4-3 template-template_April-17-2007</vt:lpstr>
      <vt:lpstr>Elsternwick Cricket Club Presentation to EP  Deliberative Panel</vt:lpstr>
      <vt:lpstr> Elsternwick Cricket Club</vt:lpstr>
      <vt:lpstr> Current Membership</vt:lpstr>
      <vt:lpstr>Notable  Players with Links to ECC</vt:lpstr>
      <vt:lpstr>A Brief Overview of ECC and EP</vt:lpstr>
      <vt:lpstr>ECC and EP Overview (cont)      </vt:lpstr>
      <vt:lpstr> EP 1933  (source: National Library of Australia)</vt:lpstr>
      <vt:lpstr> EP circa 1939</vt:lpstr>
      <vt:lpstr>Aerial Photos tell a story</vt:lpstr>
      <vt:lpstr>Issues stemming from Changes to EP in 1990s</vt:lpstr>
      <vt:lpstr> ECC in 2016  </vt:lpstr>
      <vt:lpstr>Current Issues</vt:lpstr>
      <vt:lpstr>Current Issues</vt:lpstr>
      <vt:lpstr> ECC and the community</vt:lpstr>
      <vt:lpstr>Bayley House</vt:lpstr>
      <vt:lpstr>GOOD SPORTS – LEVEL 3</vt:lpstr>
      <vt:lpstr> Why have sporting clubs?</vt:lpstr>
      <vt:lpstr> ECC’s preferred options</vt:lpstr>
      <vt:lpstr>Inherent in any redevelopment of EP</vt:lpstr>
      <vt:lpstr>Reasons behind ECC’s views</vt:lpstr>
      <vt:lpstr>Data to support ECC view</vt:lpstr>
      <vt:lpstr>ABS Population Data</vt:lpstr>
      <vt:lpstr>In Summary</vt:lpstr>
      <vt:lpstr>A mothers perspective of ECC</vt:lpstr>
      <vt:lpstr>A mothers perspective of ECC</vt:lpstr>
      <vt:lpstr>A mothers perspective of ECC</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Elsternwick Cricket Club Presentation to</dc:title>
  <dc:creator>Andrew</dc:creator>
  <cp:keywords/>
  <cp:lastModifiedBy>John Dunnachie</cp:lastModifiedBy>
  <cp:revision>142</cp:revision>
  <dcterms:created xsi:type="dcterms:W3CDTF">2016-10-29T10:41:26Z</dcterms:created>
  <dcterms:modified xsi:type="dcterms:W3CDTF">2016-11-03T04:00:48Z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TC102867219990</vt:lpwstr>
  </property>
</Properties>
</file>