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3" r:id="rId2"/>
    <p:sldId id="264" r:id="rId3"/>
    <p:sldId id="265" r:id="rId4"/>
    <p:sldId id="266" r:id="rId5"/>
    <p:sldId id="267" r:id="rId6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9" autoAdjust="0"/>
    <p:restoredTop sz="96349" autoAdjust="0"/>
  </p:normalViewPr>
  <p:slideViewPr>
    <p:cSldViewPr snapToGrid="0">
      <p:cViewPr varScale="1">
        <p:scale>
          <a:sx n="103" d="100"/>
          <a:sy n="103" d="100"/>
        </p:scale>
        <p:origin x="150" y="2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63856-F79F-4B28-82BD-DCEF3107C807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9C830-FCD3-4E5C-A011-99B2C01750D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630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39C830-FCD3-4E5C-A011-99B2C01750D2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609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339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7878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511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282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989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815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454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1592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8545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4048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072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E276F-E297-4FA9-8B5E-61DC808F25B6}" type="datetimeFigureOut">
              <a:rPr lang="en-AU" smtClean="0"/>
              <a:t>9/11/2016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8B704-1BBE-45B3-B047-8C473B6FBC6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135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2034"/>
          </a:xfrm>
        </p:spPr>
        <p:txBody>
          <a:bodyPr>
            <a:normAutofit fontScale="90000"/>
          </a:bodyPr>
          <a:lstStyle/>
          <a:p>
            <a:pPr algn="r"/>
            <a:r>
              <a:rPr lang="en-AU" sz="1400" b="1" dirty="0">
                <a:solidFill>
                  <a:srgbClr val="0070C0"/>
                </a:solidFill>
              </a:rPr>
              <a:t>Don Robertson - Nearby Resident</a:t>
            </a:r>
            <a:endParaRPr lang="en-AU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7160"/>
            <a:ext cx="10515600" cy="55798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U" b="1" i="1" dirty="0"/>
              <a:t>My Connection with Elsternwick Park (North and South)</a:t>
            </a:r>
          </a:p>
          <a:p>
            <a:pPr marL="342900" indent="-342900"/>
            <a:r>
              <a:rPr lang="en-AU" sz="1700" dirty="0"/>
              <a:t>Lived nearby for nearly 15 years, previously lived in Elwood</a:t>
            </a:r>
          </a:p>
          <a:p>
            <a:pPr marL="342900" indent="-342900"/>
            <a:r>
              <a:rPr lang="en-AU" sz="1700" dirty="0"/>
              <a:t>Three sons who have either:</a:t>
            </a:r>
          </a:p>
          <a:p>
            <a:pPr marL="800100" lvl="1" indent="-342900"/>
            <a:r>
              <a:rPr lang="en-AU" sz="1500" dirty="0"/>
              <a:t>Played cricket (junior and senior)</a:t>
            </a:r>
          </a:p>
          <a:p>
            <a:pPr marL="800100" lvl="1" indent="-342900"/>
            <a:r>
              <a:rPr lang="en-AU" sz="1500" dirty="0"/>
              <a:t>Played football (junior)</a:t>
            </a:r>
          </a:p>
          <a:p>
            <a:pPr marL="800100" lvl="1" indent="-342900"/>
            <a:r>
              <a:rPr lang="en-AU" sz="1500" dirty="0"/>
              <a:t>Umpired football (junior)</a:t>
            </a:r>
          </a:p>
          <a:p>
            <a:pPr marL="800100" lvl="1" indent="-342900"/>
            <a:r>
              <a:rPr lang="en-AU" sz="1500" dirty="0"/>
              <a:t>Played tennis</a:t>
            </a:r>
          </a:p>
          <a:p>
            <a:pPr marL="800100" lvl="1" indent="-342900"/>
            <a:r>
              <a:rPr lang="en-AU" sz="1500" dirty="0"/>
              <a:t>Played golf (not often, and not very well!)</a:t>
            </a:r>
          </a:p>
          <a:p>
            <a:pPr marL="800100" lvl="1" indent="-342900"/>
            <a:r>
              <a:rPr lang="en-AU" sz="1500" dirty="0"/>
              <a:t>Used the bowls club for a private function</a:t>
            </a:r>
          </a:p>
          <a:p>
            <a:pPr marL="342900" indent="-342900"/>
            <a:r>
              <a:rPr lang="en-AU" sz="1700" dirty="0"/>
              <a:t>Family who:</a:t>
            </a:r>
          </a:p>
          <a:p>
            <a:pPr marL="800100" lvl="1" indent="-342900"/>
            <a:r>
              <a:rPr lang="en-AU" sz="1500" dirty="0"/>
              <a:t>Walk our two dogs on a daily basis</a:t>
            </a:r>
          </a:p>
          <a:p>
            <a:pPr marL="800100" lvl="1" indent="-342900"/>
            <a:r>
              <a:rPr lang="en-AU" sz="1500" dirty="0"/>
              <a:t>Use the park for fitness</a:t>
            </a:r>
          </a:p>
          <a:p>
            <a:pPr marL="800100" lvl="1" indent="-342900"/>
            <a:r>
              <a:rPr lang="en-AU" sz="1500" dirty="0"/>
              <a:t>Use the park for organised sport (cricket, football)</a:t>
            </a:r>
          </a:p>
          <a:p>
            <a:pPr marL="342900" indent="-342900"/>
            <a:r>
              <a:rPr lang="en-AU" sz="1700" dirty="0"/>
              <a:t>Well aware of:</a:t>
            </a:r>
          </a:p>
          <a:p>
            <a:pPr marL="800100" lvl="1" indent="-342900"/>
            <a:r>
              <a:rPr lang="en-AU" sz="1500" dirty="0"/>
              <a:t>The role sporting clubs play in the nurturing of children in this day and age</a:t>
            </a:r>
          </a:p>
          <a:p>
            <a:pPr marL="800100" lvl="1" indent="-342900"/>
            <a:r>
              <a:rPr lang="en-AU" sz="1500" dirty="0"/>
              <a:t>Need for more sporting facilities for girls (and women) - netball courts?</a:t>
            </a:r>
          </a:p>
          <a:p>
            <a:pPr marL="800100" lvl="1" indent="-342900"/>
            <a:r>
              <a:rPr lang="en-AU" sz="1500" dirty="0"/>
              <a:t>Increased demand for junior football (boys and girls)</a:t>
            </a:r>
          </a:p>
          <a:p>
            <a:pPr marL="800100" lvl="1" indent="-342900"/>
            <a:r>
              <a:rPr lang="en-AU" sz="1500" i="1" dirty="0"/>
              <a:t>There are not too many ovals in Bayside, as some would want you to believe</a:t>
            </a:r>
          </a:p>
          <a:p>
            <a:pPr marL="342900" indent="-342900"/>
            <a:r>
              <a:rPr lang="en-AU" sz="1700" dirty="0"/>
              <a:t>The entire park is a well-used resource for passive and active recreation</a:t>
            </a:r>
          </a:p>
          <a:p>
            <a:pPr marL="800100" lvl="1" indent="-342900"/>
            <a:r>
              <a:rPr lang="en-AU" sz="1500" dirty="0"/>
              <a:t>Passive - reading, kite flying, model planes, skate park, dog walking, fitness, walking, sitting, kicking a ball, </a:t>
            </a:r>
            <a:r>
              <a:rPr lang="en-AU" sz="1500" dirty="0" err="1"/>
              <a:t>frisbee</a:t>
            </a:r>
            <a:r>
              <a:rPr lang="en-AU" sz="1500" dirty="0"/>
              <a:t>, children’s playground, nature watching</a:t>
            </a:r>
          </a:p>
          <a:p>
            <a:pPr marL="800100" lvl="1" indent="-342900"/>
            <a:r>
              <a:rPr lang="en-AU" sz="1500" dirty="0"/>
              <a:t>Active - cricket (summer and winter), football (junior and senior), golf, bowls, tennis</a:t>
            </a:r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341637" y="975050"/>
            <a:ext cx="4012162" cy="30091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75805" y="1098493"/>
            <a:ext cx="1730411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Royce ridding Elsternwick Park of sticks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413832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2034"/>
          </a:xfrm>
        </p:spPr>
        <p:txBody>
          <a:bodyPr>
            <a:normAutofit fontScale="90000"/>
          </a:bodyPr>
          <a:lstStyle/>
          <a:p>
            <a:pPr algn="r"/>
            <a:r>
              <a:rPr lang="en-AU" sz="1400" b="1" dirty="0">
                <a:solidFill>
                  <a:srgbClr val="0070C0"/>
                </a:solidFill>
              </a:rPr>
              <a:t>Don Robertson - Nearby Resident</a:t>
            </a:r>
            <a:endParaRPr lang="en-AU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7160"/>
            <a:ext cx="10515600" cy="55798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i="1" dirty="0"/>
              <a:t>My Aspirations for Elsternwick Park North</a:t>
            </a:r>
          </a:p>
          <a:p>
            <a:pPr marL="342900" indent="-342900"/>
            <a:r>
              <a:rPr lang="en-AU" sz="1600" b="1" dirty="0"/>
              <a:t>Flood mitigation - first and foremost</a:t>
            </a:r>
          </a:p>
          <a:p>
            <a:pPr marL="800100" lvl="1" indent="-342900"/>
            <a:r>
              <a:rPr lang="en-AU" sz="1400" dirty="0"/>
              <a:t>Major floods:</a:t>
            </a:r>
          </a:p>
          <a:p>
            <a:pPr marL="1257300" lvl="2" indent="-342900"/>
            <a:r>
              <a:rPr lang="en-AU" sz="1400" dirty="0"/>
              <a:t>1955 - resulted in the Head Street diversion drain</a:t>
            </a:r>
          </a:p>
          <a:p>
            <a:pPr marL="1257300" lvl="2" indent="-342900"/>
            <a:r>
              <a:rPr lang="en-AU" sz="1400" dirty="0"/>
              <a:t>1989 - late summer</a:t>
            </a:r>
          </a:p>
          <a:p>
            <a:pPr marL="1257300" lvl="2" indent="-342900"/>
            <a:r>
              <a:rPr lang="en-AU" sz="1400" dirty="0"/>
              <a:t>2011 - February</a:t>
            </a:r>
          </a:p>
          <a:p>
            <a:pPr marL="1714500" lvl="3" indent="-342900"/>
            <a:r>
              <a:rPr lang="en-AU" sz="1400" dirty="0"/>
              <a:t>Worse than 1989</a:t>
            </a:r>
          </a:p>
          <a:p>
            <a:pPr marL="1714500" lvl="3" indent="-342900"/>
            <a:r>
              <a:rPr lang="en-AU" sz="1400" dirty="0"/>
              <a:t>Significant flooding downstream</a:t>
            </a:r>
          </a:p>
          <a:p>
            <a:pPr marL="1714500" lvl="3" indent="-342900"/>
            <a:r>
              <a:rPr lang="en-AU" sz="1400" dirty="0"/>
              <a:t>Flooding upstream</a:t>
            </a:r>
          </a:p>
          <a:p>
            <a:pPr marL="1714500" lvl="3" indent="-342900"/>
            <a:r>
              <a:rPr lang="en-AU" sz="1400" dirty="0"/>
              <a:t>Elsternwick Park functioned as a retarding basin</a:t>
            </a:r>
          </a:p>
          <a:p>
            <a:pPr marL="2171700" lvl="4" indent="-342900"/>
            <a:r>
              <a:rPr lang="en-AU" sz="1400" dirty="0"/>
              <a:t>But, was (is) it adequate</a:t>
            </a:r>
            <a:r>
              <a:rPr lang="en-AU" sz="1400" dirty="0" smtClean="0"/>
              <a:t>?</a:t>
            </a:r>
          </a:p>
          <a:p>
            <a:pPr marL="800100" lvl="1" indent="-342900"/>
            <a:r>
              <a:rPr lang="en-AU" sz="1400" dirty="0"/>
              <a:t>Impact of global </a:t>
            </a:r>
            <a:r>
              <a:rPr lang="en-AU" sz="1400" dirty="0" smtClean="0"/>
              <a:t>warming on storms intensity/size/frequency) and sea levels?</a:t>
            </a:r>
            <a:endParaRPr lang="en-AU" sz="1400" dirty="0"/>
          </a:p>
          <a:p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96" y="3972969"/>
            <a:ext cx="3349692" cy="2512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188" y="3972969"/>
            <a:ext cx="3349692" cy="251226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5"/>
          <a:srcRect l="2659" t="12365" r="2761" b="3200"/>
          <a:stretch/>
        </p:blipFill>
        <p:spPr bwMode="auto">
          <a:xfrm>
            <a:off x="7891039" y="3972969"/>
            <a:ext cx="3402570" cy="25122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>
          <a:blip r:embed="rId6"/>
          <a:stretch>
            <a:fillRect/>
          </a:stretch>
        </p:blipFill>
        <p:spPr>
          <a:xfrm>
            <a:off x="7896809" y="790771"/>
            <a:ext cx="3396341" cy="2390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2293" y="4054426"/>
            <a:ext cx="318469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Cochrane Street bridge - late afternoon</a:t>
            </a:r>
            <a:endParaRPr lang="en-A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4377685" y="6081894"/>
            <a:ext cx="318469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Bent Avenue - next morning</a:t>
            </a:r>
            <a:endParaRPr lang="en-AU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935184" y="6063231"/>
            <a:ext cx="329409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Oval #2 and Bent Avenue culvert - late afternoon</a:t>
            </a:r>
            <a:endParaRPr lang="en-A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999975" y="838619"/>
            <a:ext cx="318469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St Kilda Street and Oval #2 - late afternoon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6135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2034"/>
          </a:xfrm>
        </p:spPr>
        <p:txBody>
          <a:bodyPr>
            <a:normAutofit fontScale="90000"/>
          </a:bodyPr>
          <a:lstStyle/>
          <a:p>
            <a:pPr algn="r"/>
            <a:r>
              <a:rPr lang="en-AU" sz="1400" b="1" dirty="0">
                <a:solidFill>
                  <a:srgbClr val="0070C0"/>
                </a:solidFill>
              </a:rPr>
              <a:t>Don Robertson - Nearby Resident</a:t>
            </a:r>
            <a:endParaRPr lang="en-AU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7160"/>
            <a:ext cx="10515600" cy="55798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i="1" dirty="0"/>
              <a:t>My Aspirations for Elsternwick Park North</a:t>
            </a:r>
          </a:p>
          <a:p>
            <a:pPr marL="342900" indent="-342900"/>
            <a:r>
              <a:rPr lang="en-AU" sz="1600" b="1" dirty="0"/>
              <a:t>Recreation</a:t>
            </a:r>
          </a:p>
          <a:p>
            <a:pPr marL="800100" lvl="1" indent="-342900"/>
            <a:r>
              <a:rPr lang="en-AU" sz="1400" dirty="0"/>
              <a:t>Formalised activities can readily coexist with informal use (as per Elsternwick Park South)</a:t>
            </a:r>
          </a:p>
          <a:p>
            <a:pPr marL="800100" lvl="1" indent="-342900"/>
            <a:r>
              <a:rPr lang="en-AU" sz="1400" dirty="0"/>
              <a:t>Upgraded Oval #2 is vital for the benefit of our kids (pavilion, change rooms, cricket nets, </a:t>
            </a:r>
            <a:r>
              <a:rPr lang="en-AU" sz="1400" dirty="0" smtClean="0"/>
              <a:t>two junior pitches, etc</a:t>
            </a:r>
            <a:r>
              <a:rPr lang="en-AU" sz="1400" dirty="0"/>
              <a:t>)</a:t>
            </a:r>
          </a:p>
          <a:p>
            <a:pPr marL="800100" lvl="1" indent="-342900"/>
            <a:r>
              <a:rPr lang="en-AU" sz="1400" dirty="0"/>
              <a:t>Playing fields can be part of the flood management system</a:t>
            </a:r>
          </a:p>
          <a:p>
            <a:pPr marL="800100" lvl="1" indent="-342900"/>
            <a:r>
              <a:rPr lang="en-AU" sz="1400" dirty="0"/>
              <a:t>Netball courts and other </a:t>
            </a:r>
            <a:r>
              <a:rPr lang="en-AU" sz="1400" dirty="0" smtClean="0"/>
              <a:t>facilities (playground?)?</a:t>
            </a:r>
            <a:endParaRPr lang="en-AU" sz="1400" dirty="0"/>
          </a:p>
          <a:p>
            <a:pPr marL="342900" indent="-342900"/>
            <a:r>
              <a:rPr lang="en-AU" sz="1600" b="1" dirty="0"/>
              <a:t>Environment</a:t>
            </a:r>
          </a:p>
          <a:p>
            <a:pPr marL="800100" lvl="1" indent="-342900"/>
            <a:r>
              <a:rPr lang="en-AU" sz="1400" dirty="0"/>
              <a:t>Water quality :  Yes</a:t>
            </a:r>
          </a:p>
          <a:p>
            <a:pPr marL="800100" lvl="1" indent="-342900"/>
            <a:r>
              <a:rPr lang="en-AU" sz="1400" dirty="0"/>
              <a:t>Urban forest:     No - impact on water flow?</a:t>
            </a:r>
          </a:p>
          <a:p>
            <a:pPr marL="342900" indent="-342900"/>
            <a:r>
              <a:rPr lang="en-AU" sz="1600" b="1" dirty="0"/>
              <a:t>Golf</a:t>
            </a:r>
          </a:p>
          <a:p>
            <a:pPr marL="800100" lvl="1" indent="-342900"/>
            <a:r>
              <a:rPr lang="en-AU" sz="1400" dirty="0"/>
              <a:t>Doesn’t allow for unrestricted access</a:t>
            </a:r>
          </a:p>
          <a:p>
            <a:pPr marL="800100" lvl="1" indent="-342900"/>
            <a:r>
              <a:rPr lang="en-AU" sz="1400" dirty="0"/>
              <a:t>Constraints placed on possible solutions by not including bowls club</a:t>
            </a:r>
          </a:p>
          <a:p>
            <a:pPr marL="800100" lvl="1" indent="-342900"/>
            <a:r>
              <a:rPr lang="en-AU" sz="1400" dirty="0"/>
              <a:t>Alternatives are nearby</a:t>
            </a:r>
          </a:p>
          <a:p>
            <a:pPr marL="800100" lvl="1" indent="-342900"/>
            <a:r>
              <a:rPr lang="en-AU" sz="1400" dirty="0"/>
              <a:t>Sadly, may need to go?  Financial implications?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6937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2034"/>
          </a:xfrm>
        </p:spPr>
        <p:txBody>
          <a:bodyPr>
            <a:normAutofit fontScale="90000"/>
          </a:bodyPr>
          <a:lstStyle/>
          <a:p>
            <a:pPr algn="r"/>
            <a:r>
              <a:rPr lang="en-AU" sz="1400" b="1" dirty="0">
                <a:solidFill>
                  <a:srgbClr val="0070C0"/>
                </a:solidFill>
              </a:rPr>
              <a:t>Don Robertson - Nearby Resident</a:t>
            </a:r>
            <a:endParaRPr lang="en-AU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7160"/>
            <a:ext cx="10515600" cy="55798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i="1" dirty="0" smtClean="0"/>
              <a:t>My </a:t>
            </a:r>
            <a:r>
              <a:rPr lang="en-AU" b="1" i="1" dirty="0"/>
              <a:t>Thoughts on the Options</a:t>
            </a:r>
          </a:p>
          <a:p>
            <a:pPr marL="342900" indent="-342900"/>
            <a:r>
              <a:rPr lang="en-AU" sz="1600" b="1" dirty="0"/>
              <a:t>Option 1</a:t>
            </a:r>
          </a:p>
          <a:p>
            <a:pPr marL="800100" lvl="1" indent="-342900"/>
            <a:r>
              <a:rPr lang="en-AU" sz="1400" dirty="0"/>
              <a:t>An undersized Oval 2 is not appropriate</a:t>
            </a:r>
          </a:p>
          <a:p>
            <a:pPr marL="342900" indent="-342900"/>
            <a:r>
              <a:rPr lang="en-AU" sz="1600" b="1" dirty="0"/>
              <a:t>Option 2</a:t>
            </a:r>
          </a:p>
          <a:p>
            <a:pPr marL="800100" lvl="1" indent="-342900"/>
            <a:r>
              <a:rPr lang="en-AU" sz="1400" dirty="0"/>
              <a:t>Preferred.</a:t>
            </a:r>
          </a:p>
          <a:p>
            <a:pPr marL="800100" lvl="1" indent="-342900"/>
            <a:r>
              <a:rPr lang="en-AU" sz="1400" dirty="0"/>
              <a:t>Use former Oval 2 for netball courts?</a:t>
            </a:r>
          </a:p>
          <a:p>
            <a:pPr marL="342900" indent="-342900"/>
            <a:r>
              <a:rPr lang="en-AU" sz="1600" b="1" dirty="0"/>
              <a:t>Option 3</a:t>
            </a:r>
          </a:p>
          <a:p>
            <a:pPr marL="800100" lvl="1" indent="-342900"/>
            <a:r>
              <a:rPr lang="en-AU" sz="1400" dirty="0" smtClean="0"/>
              <a:t>Acceptable</a:t>
            </a:r>
            <a:endParaRPr lang="en-AU" sz="1400" dirty="0"/>
          </a:p>
          <a:p>
            <a:pPr marL="800100" lvl="1" indent="-342900"/>
            <a:r>
              <a:rPr lang="en-AU" sz="1400" dirty="0"/>
              <a:t>But impact of errant golf balls?</a:t>
            </a:r>
          </a:p>
          <a:p>
            <a:pPr marL="342900" indent="-342900"/>
            <a:r>
              <a:rPr lang="en-AU" sz="1600" b="1" dirty="0"/>
              <a:t>General Comment</a:t>
            </a:r>
          </a:p>
          <a:p>
            <a:pPr marL="800100" lvl="1" indent="-342900"/>
            <a:r>
              <a:rPr lang="en-AU" sz="1400" dirty="0"/>
              <a:t>All options are constrained by the decision to not include the bowls club, and even part of or the whole of Oval 1, in the </a:t>
            </a:r>
            <a:r>
              <a:rPr lang="en-AU" sz="1400" dirty="0" smtClean="0"/>
              <a:t>discussion</a:t>
            </a:r>
            <a:endParaRPr lang="en-AU" sz="1400" dirty="0"/>
          </a:p>
          <a:p>
            <a:pPr marL="800100" lvl="1" indent="-342900"/>
            <a:r>
              <a:rPr lang="en-AU" sz="1400" dirty="0"/>
              <a:t>This affects the potential retention of the golf </a:t>
            </a:r>
            <a:r>
              <a:rPr lang="en-AU" sz="1400" dirty="0" smtClean="0"/>
              <a:t>course</a:t>
            </a:r>
            <a:endParaRPr lang="en-AU" sz="1400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371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521" y="1620404"/>
            <a:ext cx="3385278" cy="401528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786" y="1620404"/>
            <a:ext cx="3333343" cy="401528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664" y="1611073"/>
            <a:ext cx="3333343" cy="40152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2034"/>
          </a:xfrm>
        </p:spPr>
        <p:txBody>
          <a:bodyPr>
            <a:normAutofit fontScale="90000"/>
          </a:bodyPr>
          <a:lstStyle/>
          <a:p>
            <a:pPr algn="r"/>
            <a:r>
              <a:rPr lang="en-AU" sz="1400" b="1" dirty="0">
                <a:solidFill>
                  <a:srgbClr val="0070C0"/>
                </a:solidFill>
              </a:rPr>
              <a:t>Don Robertson - Nearby Resident</a:t>
            </a:r>
            <a:endParaRPr lang="en-AU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7160"/>
            <a:ext cx="10515600" cy="55798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i="1" dirty="0" smtClean="0"/>
              <a:t>My </a:t>
            </a:r>
            <a:r>
              <a:rPr lang="en-AU" b="1" i="1" dirty="0"/>
              <a:t>Thoughts on the Options</a:t>
            </a:r>
          </a:p>
          <a:p>
            <a:pPr marL="342900" indent="-342900"/>
            <a:r>
              <a:rPr lang="en-AU" sz="1600" b="1" dirty="0"/>
              <a:t>Alternatives?</a:t>
            </a:r>
          </a:p>
          <a:p>
            <a:endParaRPr lang="en-AU" dirty="0"/>
          </a:p>
        </p:txBody>
      </p:sp>
      <p:sp>
        <p:nvSpPr>
          <p:cNvPr id="16" name="Oval 15"/>
          <p:cNvSpPr/>
          <p:nvPr/>
        </p:nvSpPr>
        <p:spPr>
          <a:xfrm>
            <a:off x="1844523" y="2202934"/>
            <a:ext cx="880947" cy="978805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Oval 16"/>
          <p:cNvSpPr/>
          <p:nvPr/>
        </p:nvSpPr>
        <p:spPr>
          <a:xfrm>
            <a:off x="2736219" y="2751972"/>
            <a:ext cx="880947" cy="9788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/>
          <p:cNvSpPr/>
          <p:nvPr/>
        </p:nvSpPr>
        <p:spPr>
          <a:xfrm>
            <a:off x="4908225" y="2761303"/>
            <a:ext cx="880947" cy="9788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Oval 18"/>
          <p:cNvSpPr/>
          <p:nvPr/>
        </p:nvSpPr>
        <p:spPr>
          <a:xfrm>
            <a:off x="5662183" y="2088898"/>
            <a:ext cx="880947" cy="9788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Oval 19"/>
          <p:cNvSpPr/>
          <p:nvPr/>
        </p:nvSpPr>
        <p:spPr>
          <a:xfrm>
            <a:off x="10030582" y="2327384"/>
            <a:ext cx="880947" cy="9788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/>
          <p:cNvSpPr/>
          <p:nvPr/>
        </p:nvSpPr>
        <p:spPr>
          <a:xfrm>
            <a:off x="9095407" y="2174452"/>
            <a:ext cx="880947" cy="978805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35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539</Words>
  <Application>Microsoft Office PowerPoint</Application>
  <PresentationFormat>Widescreen</PresentationFormat>
  <Paragraphs>72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Don Robertson - Nearby Resident</vt:lpstr>
      <vt:lpstr>Don Robertson - Nearby Resident</vt:lpstr>
      <vt:lpstr>Don Robertson - Nearby Resident</vt:lpstr>
      <vt:lpstr>Don Robertson - Nearby Resident</vt:lpstr>
      <vt:lpstr>Don Robertson - Nearby Resident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 Robertson - Nearby Resident</dc:title>
  <dc:creator>Don Robertson</dc:creator>
  <cp:lastModifiedBy>Don Robertson</cp:lastModifiedBy>
  <cp:revision>59</cp:revision>
  <cp:lastPrinted>2016-11-09T07:30:58Z</cp:lastPrinted>
  <dcterms:created xsi:type="dcterms:W3CDTF">2016-11-07T22:42:36Z</dcterms:created>
  <dcterms:modified xsi:type="dcterms:W3CDTF">2016-11-09T07:32:51Z</dcterms:modified>
</cp:coreProperties>
</file>