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8"/>
  </p:handoutMasterIdLst>
  <p:sldIdLst>
    <p:sldId id="256" r:id="rId2"/>
    <p:sldId id="258" r:id="rId3"/>
    <p:sldId id="259" r:id="rId4"/>
    <p:sldId id="260" r:id="rId5"/>
    <p:sldId id="261" r:id="rId6"/>
    <p:sldId id="284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86" r:id="rId18"/>
    <p:sldId id="285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</p:sldIdLst>
  <p:sldSz cx="9144000" cy="6858000" type="screen4x3"/>
  <p:notesSz cx="6877050" cy="10001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BFBE3-5331-4057-96A7-90B261349665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960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5725" y="949960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2321E-2C45-49AF-BF59-0C6B3A2DA324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B0B02-8BBE-481D-81F3-C51C9DADDE92}" type="datetimeFigureOut">
              <a:rPr lang="en-AU" smtClean="0"/>
              <a:pPr/>
              <a:t>2/11/2016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14C77-F5A8-4D13-AF1B-3EE27BBE1F56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.ac.uk/news/2016/golf-s-many-benefits-brought-to-the-fore-in-health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548680"/>
            <a:ext cx="806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400" dirty="0" smtClean="0"/>
              <a:t>Elsternwick Park  - </a:t>
            </a:r>
            <a:r>
              <a:rPr lang="en-AU" sz="2400" dirty="0" smtClean="0"/>
              <a:t>the future?</a:t>
            </a:r>
            <a:endParaRPr lang="en-AU" sz="2400" dirty="0"/>
          </a:p>
        </p:txBody>
      </p:sp>
      <p:pic>
        <p:nvPicPr>
          <p:cNvPr id="6" name="Picture 5" descr="thumb_IMG_0925_1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502786"/>
            <a:ext cx="6696744" cy="5022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20688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Results of voting at the Consultation Session indicated 398 in support of golf.</a:t>
            </a:r>
            <a:endParaRPr lang="en-AU" sz="2000" dirty="0"/>
          </a:p>
        </p:txBody>
      </p:sp>
      <p:pic>
        <p:nvPicPr>
          <p:cNvPr id="3" name="Picture 2" descr="Sand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71705" y="1484784"/>
            <a:ext cx="7804751" cy="4739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nd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3739896" cy="1650492"/>
          </a:xfrm>
          <a:prstGeom prst="rect">
            <a:avLst/>
          </a:prstGeom>
        </p:spPr>
      </p:pic>
      <p:pic>
        <p:nvPicPr>
          <p:cNvPr id="3" name="Picture 2" descr="sand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548680"/>
            <a:ext cx="3762756" cy="1737360"/>
          </a:xfrm>
          <a:prstGeom prst="rect">
            <a:avLst/>
          </a:prstGeom>
        </p:spPr>
      </p:pic>
      <p:pic>
        <p:nvPicPr>
          <p:cNvPr id="4" name="Picture 3" descr="sand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564904"/>
            <a:ext cx="3888432" cy="3953921"/>
          </a:xfrm>
          <a:prstGeom prst="rect">
            <a:avLst/>
          </a:prstGeom>
        </p:spPr>
      </p:pic>
      <p:pic>
        <p:nvPicPr>
          <p:cNvPr id="5" name="Picture 4" descr="sand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3501008"/>
            <a:ext cx="4302252" cy="1078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60648"/>
            <a:ext cx="828092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Criteria for assessment</a:t>
            </a:r>
          </a:p>
          <a:p>
            <a:r>
              <a:rPr lang="en-AU" dirty="0" smtClean="0"/>
              <a:t>The suggested use should allow the park: </a:t>
            </a:r>
          </a:p>
          <a:p>
            <a:endParaRPr lang="en-AU" dirty="0" smtClean="0"/>
          </a:p>
          <a:p>
            <a:pPr lvl="0">
              <a:buFont typeface="Arial" pitchFamily="34" charset="0"/>
              <a:buChar char="•"/>
            </a:pPr>
            <a:r>
              <a:rPr lang="en-AU" sz="2400" dirty="0" smtClean="0"/>
              <a:t> to be managed and maintained in good condition</a:t>
            </a:r>
          </a:p>
          <a:p>
            <a:pPr lvl="0"/>
            <a:endParaRPr lang="en-AU" sz="1000" dirty="0" smtClean="0"/>
          </a:p>
          <a:p>
            <a:pPr lvl="0">
              <a:buFont typeface="Arial" pitchFamily="34" charset="0"/>
              <a:buChar char="•"/>
            </a:pPr>
            <a:r>
              <a:rPr lang="en-AU" sz="2400" dirty="0" smtClean="0"/>
              <a:t> to be utilized by many people of all ages throughout the whole week</a:t>
            </a:r>
          </a:p>
          <a:p>
            <a:pPr lvl="0"/>
            <a:endParaRPr lang="en-AU" sz="1000" dirty="0" smtClean="0"/>
          </a:p>
          <a:p>
            <a:pPr lvl="0">
              <a:buFont typeface="Arial" pitchFamily="34" charset="0"/>
              <a:buChar char="•"/>
            </a:pPr>
            <a:r>
              <a:rPr lang="en-AU" sz="2400" dirty="0" smtClean="0"/>
              <a:t>preserve the history and 100+ yr old trees</a:t>
            </a:r>
          </a:p>
          <a:p>
            <a:pPr lvl="0">
              <a:buFont typeface="Arial" pitchFamily="34" charset="0"/>
              <a:buChar char="•"/>
            </a:pPr>
            <a:endParaRPr lang="en-AU" sz="1000" dirty="0" smtClean="0"/>
          </a:p>
          <a:p>
            <a:pPr lvl="0">
              <a:buFont typeface="Arial" pitchFamily="34" charset="0"/>
              <a:buChar char="•"/>
            </a:pPr>
            <a:r>
              <a:rPr lang="en-AU" sz="2400" dirty="0" smtClean="0"/>
              <a:t> maintain neighbouring residents’ quiet enjoyment of the area</a:t>
            </a:r>
          </a:p>
          <a:p>
            <a:pPr lvl="0">
              <a:buFont typeface="Arial" pitchFamily="34" charset="0"/>
              <a:buChar char="•"/>
            </a:pPr>
            <a:endParaRPr lang="en-AU" sz="1000" dirty="0" smtClean="0"/>
          </a:p>
          <a:p>
            <a:pPr lvl="0">
              <a:buFont typeface="Arial" pitchFamily="34" charset="0"/>
              <a:buChar char="•"/>
            </a:pPr>
            <a:r>
              <a:rPr lang="en-AU" sz="2400" dirty="0" smtClean="0"/>
              <a:t> to be kept secure - unwanted activity is deterred</a:t>
            </a:r>
          </a:p>
          <a:p>
            <a:pPr lvl="0">
              <a:buFont typeface="Arial" pitchFamily="34" charset="0"/>
              <a:buChar char="•"/>
            </a:pPr>
            <a:endParaRPr lang="en-AU" sz="1000" dirty="0" smtClean="0"/>
          </a:p>
          <a:p>
            <a:pPr lvl="0">
              <a:buFont typeface="Arial" pitchFamily="34" charset="0"/>
              <a:buChar char="•"/>
            </a:pPr>
            <a:r>
              <a:rPr lang="en-AU" sz="2400" dirty="0" smtClean="0"/>
              <a:t> to support a big range of open space community activities</a:t>
            </a:r>
          </a:p>
          <a:p>
            <a:pPr lvl="0">
              <a:buFont typeface="Arial" pitchFamily="34" charset="0"/>
              <a:buChar char="•"/>
            </a:pPr>
            <a:endParaRPr lang="en-AU" sz="1000" dirty="0" smtClean="0"/>
          </a:p>
          <a:p>
            <a:pPr lvl="0">
              <a:buFont typeface="Arial" pitchFamily="34" charset="0"/>
              <a:buChar char="•"/>
            </a:pPr>
            <a:r>
              <a:rPr lang="en-AU" sz="2400" dirty="0" smtClean="0"/>
              <a:t> to be a flood mitigation area</a:t>
            </a:r>
          </a:p>
          <a:p>
            <a:pPr>
              <a:buFont typeface="Arial" pitchFamily="34" charset="0"/>
              <a:buChar char="•"/>
            </a:pPr>
            <a:endParaRPr lang="en-AU" sz="1000" b="1" dirty="0" smtClean="0"/>
          </a:p>
          <a:p>
            <a:pPr>
              <a:buFont typeface="Arial" pitchFamily="34" charset="0"/>
              <a:buChar char="•"/>
            </a:pPr>
            <a:r>
              <a:rPr lang="en-AU" sz="2400" b="1" dirty="0" smtClean="0"/>
              <a:t>be a cost effective asset for </a:t>
            </a:r>
            <a:r>
              <a:rPr lang="en-AU" sz="2400" b="1" dirty="0" err="1" smtClean="0"/>
              <a:t>Bayside</a:t>
            </a:r>
            <a:r>
              <a:rPr lang="en-AU" sz="2400" b="1" dirty="0" smtClean="0"/>
              <a:t> residents</a:t>
            </a:r>
            <a:endParaRPr lang="en-AU" sz="2400" dirty="0" smtClean="0"/>
          </a:p>
          <a:p>
            <a:pPr lvl="0"/>
            <a:endParaRPr lang="en-AU" sz="2400" dirty="0" smtClean="0"/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0"/>
            <a:ext cx="792088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/>
              <a:t>Why golf?</a:t>
            </a:r>
          </a:p>
          <a:p>
            <a:r>
              <a:rPr lang="en-AU" sz="2400" dirty="0" smtClean="0"/>
              <a:t>Golf is still played by a lot of people. Why? </a:t>
            </a:r>
          </a:p>
          <a:p>
            <a:r>
              <a:rPr lang="en-AU" dirty="0" smtClean="0"/>
              <a:t>Benefits:        Health, Fitness and Social.</a:t>
            </a:r>
          </a:p>
          <a:p>
            <a:r>
              <a:rPr lang="en-AU" sz="2400" dirty="0" smtClean="0"/>
              <a:t>One of the objectives of </a:t>
            </a:r>
            <a:r>
              <a:rPr lang="en-AU" sz="2400" dirty="0" err="1" smtClean="0"/>
              <a:t>Bayside</a:t>
            </a:r>
            <a:r>
              <a:rPr lang="en-AU" sz="2400" dirty="0" smtClean="0"/>
              <a:t> Council is to provide an environment that contributes to the health and well-being of residents. Retention of the golf course will assist in achieving this.</a:t>
            </a:r>
          </a:p>
          <a:p>
            <a:endParaRPr lang="en-AU" sz="2400" dirty="0" smtClean="0">
              <a:hlinkClick r:id="rId2"/>
            </a:endParaRPr>
          </a:p>
          <a:p>
            <a:r>
              <a:rPr lang="en-AU" sz="1600" dirty="0" smtClean="0">
                <a:hlinkClick r:id="rId2"/>
              </a:rPr>
              <a:t>http://www.ed.ac.uk/news/2016/golf-s-many-benefits-brought-to-the-fore-in-health</a:t>
            </a:r>
            <a:endParaRPr lang="en-AU" sz="1600" dirty="0" smtClean="0"/>
          </a:p>
          <a:p>
            <a:r>
              <a:rPr lang="en-AU" sz="1600" dirty="0" smtClean="0"/>
              <a:t>‘Playing golf is likely to increase life expectancy, help prevent chronic diseases and improve mental health, a study in the British Journal of Sports Medicine shows.</a:t>
            </a:r>
          </a:p>
          <a:p>
            <a:r>
              <a:rPr lang="en-AU" sz="1600" dirty="0" smtClean="0"/>
              <a:t>Researchers </a:t>
            </a:r>
            <a:r>
              <a:rPr lang="en-AU" sz="1600" b="1" dirty="0" smtClean="0">
                <a:solidFill>
                  <a:srgbClr val="FF0000"/>
                </a:solidFill>
              </a:rPr>
              <a:t>reviewed 5000 studies into golf and wellbeing.</a:t>
            </a:r>
            <a:endParaRPr lang="en-AU" sz="1600" dirty="0" smtClean="0"/>
          </a:p>
          <a:p>
            <a:endParaRPr lang="en-AU" sz="1600" dirty="0" smtClean="0"/>
          </a:p>
          <a:p>
            <a:r>
              <a:rPr lang="en-AU" sz="1600" dirty="0" smtClean="0"/>
              <a:t>‘Findings show that </a:t>
            </a:r>
            <a:r>
              <a:rPr lang="en-AU" sz="1600" b="1" dirty="0" smtClean="0">
                <a:solidFill>
                  <a:srgbClr val="FF0000"/>
                </a:solidFill>
              </a:rPr>
              <a:t>golf is likely to improve cardiovascular, respiratory and metabolic health</a:t>
            </a:r>
            <a:r>
              <a:rPr lang="en-AU" sz="1600" dirty="0" smtClean="0"/>
              <a:t>. Playing golf could also help those who suffer chronic diseases including heart disease, type 2 diabetes, colon and breast cancer and stroke, the study found.</a:t>
            </a:r>
          </a:p>
          <a:p>
            <a:r>
              <a:rPr lang="en-AU" sz="1600" dirty="0" smtClean="0"/>
              <a:t>The physical benefits of golf increase with age, researchers from the University of Edinburgh said.’ </a:t>
            </a:r>
          </a:p>
          <a:p>
            <a:r>
              <a:rPr lang="en-AU" sz="1600" dirty="0" smtClean="0"/>
              <a:t>‘Increased exposure to sunshine and fresh air were found to be additional benefits.</a:t>
            </a:r>
          </a:p>
          <a:p>
            <a:r>
              <a:rPr lang="en-AU" sz="1600" dirty="0" smtClean="0"/>
              <a:t>The physical aspects of golf could also </a:t>
            </a:r>
            <a:r>
              <a:rPr lang="en-AU" sz="1600" b="1" dirty="0" smtClean="0">
                <a:solidFill>
                  <a:srgbClr val="FF0000"/>
                </a:solidFill>
              </a:rPr>
              <a:t>help reduce the risk of anxiety, depression and dementia</a:t>
            </a:r>
            <a:r>
              <a:rPr lang="en-AU" sz="1600" dirty="0" smtClean="0">
                <a:solidFill>
                  <a:srgbClr val="FF0000"/>
                </a:solidFill>
              </a:rPr>
              <a:t>,</a:t>
            </a:r>
            <a:r>
              <a:rPr lang="en-AU" sz="1600" dirty="0" smtClean="0"/>
              <a:t> the researchers say. ‘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d beret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429000"/>
            <a:ext cx="4572000" cy="3231496"/>
          </a:xfrm>
          <a:prstGeom prst="rect">
            <a:avLst/>
          </a:prstGeom>
        </p:spPr>
      </p:pic>
      <p:pic>
        <p:nvPicPr>
          <p:cNvPr id="4" name="Picture 3" descr="golfpam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620688"/>
            <a:ext cx="3265266" cy="2376264"/>
          </a:xfrm>
          <a:prstGeom prst="rect">
            <a:avLst/>
          </a:prstGeom>
        </p:spPr>
      </p:pic>
      <p:pic>
        <p:nvPicPr>
          <p:cNvPr id="5" name="Picture 4" descr="golfpam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332656"/>
            <a:ext cx="4248472" cy="30917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76673"/>
            <a:ext cx="799288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Golf: </a:t>
            </a:r>
          </a:p>
          <a:p>
            <a:r>
              <a:rPr lang="en-AU" dirty="0" smtClean="0"/>
              <a:t> Suits all ages – you play your own game</a:t>
            </a:r>
          </a:p>
          <a:p>
            <a:r>
              <a:rPr lang="en-AU" dirty="0" smtClean="0"/>
              <a:t> People with limited time can play – </a:t>
            </a:r>
            <a:r>
              <a:rPr lang="en-AU" sz="1400" dirty="0" smtClean="0"/>
              <a:t>e.g. workers, tradesmen, young people can play 9  holes golf at Elsternwick in 1.5 hours.</a:t>
            </a:r>
          </a:p>
          <a:p>
            <a:r>
              <a:rPr lang="en-AU" dirty="0" smtClean="0"/>
              <a:t> Suits those who want an enjoyable walk but with a challenge!</a:t>
            </a:r>
          </a:p>
          <a:p>
            <a:r>
              <a:rPr lang="en-AU" dirty="0" smtClean="0"/>
              <a:t> Still affordable compared with many other activities</a:t>
            </a:r>
          </a:p>
          <a:p>
            <a:pPr algn="ctr"/>
            <a:endParaRPr lang="en-AU" dirty="0" smtClean="0"/>
          </a:p>
          <a:p>
            <a:r>
              <a:rPr lang="en-AU" sz="2000" b="1" dirty="0" smtClean="0"/>
              <a:t>In Vic. the number of people playing golf is actually  increasing.</a:t>
            </a:r>
            <a:endParaRPr lang="en-AU" sz="2000" b="1" dirty="0"/>
          </a:p>
        </p:txBody>
      </p:sp>
      <p:pic>
        <p:nvPicPr>
          <p:cNvPr id="1026" name="Picture 2" descr="842111711@24102016-2CF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708920"/>
            <a:ext cx="52959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9552" y="5661248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Green Acres Golf Club has 400 lady members and  &gt;1000 men.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6660232" y="3068960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 </a:t>
            </a:r>
          </a:p>
          <a:p>
            <a:r>
              <a:rPr lang="en-AU" dirty="0" smtClean="0"/>
              <a:t>2013 National Golf Participation Report</a:t>
            </a:r>
          </a:p>
          <a:p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88640"/>
            <a:ext cx="8424936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solidFill>
                  <a:schemeClr val="accent3">
                    <a:lumMod val="50000"/>
                  </a:schemeClr>
                </a:solidFill>
              </a:rPr>
              <a:t>Why do we need Elsternwick Park Golf Course?</a:t>
            </a:r>
          </a:p>
          <a:p>
            <a:endParaRPr lang="en-A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0"/>
            <a:r>
              <a:rPr lang="en-AU" u="sng" dirty="0" smtClean="0"/>
              <a:t>Size</a:t>
            </a:r>
            <a:r>
              <a:rPr lang="en-AU" dirty="0" smtClean="0"/>
              <a:t>  </a:t>
            </a:r>
            <a:r>
              <a:rPr lang="en-AU" sz="2400" dirty="0" smtClean="0"/>
              <a:t>  </a:t>
            </a:r>
            <a:r>
              <a:rPr lang="en-AU" sz="2000" dirty="0" smtClean="0"/>
              <a:t>9 hole format suits modern life - people with limited time. </a:t>
            </a:r>
          </a:p>
          <a:p>
            <a:r>
              <a:rPr lang="en-AU" sz="2000" dirty="0" smtClean="0"/>
              <a:t>            It is not too big - ideal for beginners, older people </a:t>
            </a:r>
          </a:p>
          <a:p>
            <a:r>
              <a:rPr lang="en-AU" sz="2000" dirty="0" smtClean="0"/>
              <a:t>            Because it is narrow it is still interesting and challenging to good golfers.</a:t>
            </a:r>
          </a:p>
          <a:p>
            <a:r>
              <a:rPr lang="en-AU" dirty="0" smtClean="0"/>
              <a:t> </a:t>
            </a:r>
            <a:endParaRPr lang="en-AU" sz="2000" dirty="0" smtClean="0"/>
          </a:p>
          <a:p>
            <a:r>
              <a:rPr lang="en-AU" u="sng" dirty="0" smtClean="0"/>
              <a:t>Suitability</a:t>
            </a:r>
            <a:r>
              <a:rPr lang="en-AU" dirty="0" smtClean="0"/>
              <a:t>  </a:t>
            </a:r>
            <a:r>
              <a:rPr lang="en-AU" sz="2000" dirty="0" smtClean="0"/>
              <a:t>It is suitable for beginners – is not as threatening or socially intimidating as many private courses.</a:t>
            </a:r>
            <a:endParaRPr lang="en-AU" sz="2000" u="sng" dirty="0" smtClean="0"/>
          </a:p>
          <a:p>
            <a:pPr>
              <a:buFont typeface="Arial" pitchFamily="34" charset="0"/>
              <a:buChar char="•"/>
            </a:pPr>
            <a:endParaRPr lang="en-AU" sz="2000" dirty="0" smtClean="0"/>
          </a:p>
          <a:p>
            <a:pPr lvl="0"/>
            <a:r>
              <a:rPr lang="en-AU" u="sng" dirty="0" smtClean="0"/>
              <a:t>Accessibility</a:t>
            </a:r>
            <a:r>
              <a:rPr lang="en-AU" dirty="0" smtClean="0"/>
              <a:t>: </a:t>
            </a:r>
            <a:r>
              <a:rPr lang="en-AU" sz="2000" dirty="0" smtClean="0"/>
              <a:t>It is a Public course providing accessible affordable recreation for casual golfers  </a:t>
            </a:r>
          </a:p>
          <a:p>
            <a:pPr lvl="0"/>
            <a:r>
              <a:rPr lang="en-AU" sz="2000" dirty="0" smtClean="0"/>
              <a:t>                   Inexpensive for potential club members, fees in the $100s rather than $1000s</a:t>
            </a:r>
            <a:br>
              <a:rPr lang="en-AU" sz="2000" dirty="0" smtClean="0"/>
            </a:br>
            <a:endParaRPr lang="en-AU" sz="2000" dirty="0" smtClean="0"/>
          </a:p>
          <a:p>
            <a:endParaRPr lang="en-AU" sz="2400" dirty="0" smtClean="0"/>
          </a:p>
          <a:p>
            <a:pPr lvl="0"/>
            <a:r>
              <a:rPr lang="en-AU" sz="2400" dirty="0" smtClean="0"/>
              <a:t>Other golf courses nearby are too busy ( Brighton Sandringham), closed (Moorabbin ) or hard to get to (Brighton, Sandringham Albert Park.</a:t>
            </a:r>
            <a:endParaRPr lang="en-A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604448" cy="6453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842493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600" dirty="0" smtClean="0"/>
              <a:t>Looking after the Park – who and how?</a:t>
            </a:r>
          </a:p>
          <a:p>
            <a:pPr algn="ctr"/>
            <a:endParaRPr lang="en-AU" dirty="0" smtClean="0"/>
          </a:p>
          <a:p>
            <a:r>
              <a:rPr lang="en-AU" sz="2000" dirty="0" smtClean="0"/>
              <a:t>Keeping it as a golf course means that –</a:t>
            </a:r>
          </a:p>
          <a:p>
            <a:pPr marL="457200" indent="-457200">
              <a:buAutoNum type="arabicPeriod"/>
            </a:pPr>
            <a:r>
              <a:rPr lang="en-AU" sz="2000" dirty="0" smtClean="0"/>
              <a:t>The </a:t>
            </a:r>
            <a:r>
              <a:rPr lang="en-AU" sz="2000" u="sng" dirty="0" smtClean="0"/>
              <a:t>whole</a:t>
            </a:r>
            <a:r>
              <a:rPr lang="en-AU" sz="2000" dirty="0" smtClean="0"/>
              <a:t> area is patrolled by a groundsman</a:t>
            </a:r>
            <a:r>
              <a:rPr lang="en-AU" dirty="0" smtClean="0"/>
              <a:t>. So it is under constant surveillance.  </a:t>
            </a:r>
          </a:p>
          <a:p>
            <a:pPr marL="457200" indent="-457200"/>
            <a:endParaRPr lang="en-AU" sz="2000" dirty="0" smtClean="0"/>
          </a:p>
          <a:p>
            <a:pPr marL="457200" indent="-457200"/>
            <a:r>
              <a:rPr lang="en-AU" sz="2000" dirty="0" smtClean="0"/>
              <a:t>2.     Maintenance done regularly  -</a:t>
            </a:r>
          </a:p>
          <a:p>
            <a:pPr marL="457200" indent="-457200"/>
            <a:r>
              <a:rPr lang="en-AU" dirty="0" smtClean="0"/>
              <a:t>	Grass mown and watered as required</a:t>
            </a:r>
          </a:p>
          <a:p>
            <a:pPr marL="457200" indent="-457200"/>
            <a:r>
              <a:rPr lang="en-AU" dirty="0" smtClean="0"/>
              <a:t>	Dead wood, fallen branches removed</a:t>
            </a:r>
          </a:p>
          <a:p>
            <a:pPr marL="457200" indent="-457200"/>
            <a:r>
              <a:rPr lang="en-AU" dirty="0" smtClean="0"/>
              <a:t>	Tree health is monitored</a:t>
            </a:r>
          </a:p>
          <a:p>
            <a:pPr marL="457200" indent="-457200"/>
            <a:r>
              <a:rPr lang="en-AU" smtClean="0"/>
              <a:t>	</a:t>
            </a:r>
            <a:r>
              <a:rPr lang="en-AU" smtClean="0"/>
              <a:t>Weeds </a:t>
            </a:r>
            <a:r>
              <a:rPr lang="en-AU" dirty="0" smtClean="0"/>
              <a:t>along canal cut</a:t>
            </a:r>
          </a:p>
          <a:p>
            <a:pPr marL="457200" indent="-457200"/>
            <a:endParaRPr lang="en-AU" sz="2000" dirty="0" smtClean="0"/>
          </a:p>
          <a:p>
            <a:pPr marL="457200" indent="-457200">
              <a:buAutoNum type="arabicPeriod" startAt="3"/>
            </a:pPr>
            <a:r>
              <a:rPr lang="en-AU" sz="2000" dirty="0" smtClean="0"/>
              <a:t>There  is a manned facility on the site.  From early  in the day until late.</a:t>
            </a:r>
          </a:p>
          <a:p>
            <a:pPr marL="457200" indent="-457200"/>
            <a:r>
              <a:rPr lang="en-AU" dirty="0" smtClean="0"/>
              <a:t>	- if current pro-shop and car park were upgraded (better cafe, provision of Community meeting space, CCT cameras installed) this would lead to greater usage and further improve  security.</a:t>
            </a:r>
          </a:p>
          <a:p>
            <a:endParaRPr lang="en-A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7704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4.      Golfers provide a flow of people through the Park.  </a:t>
            </a:r>
          </a:p>
          <a:p>
            <a:r>
              <a:rPr lang="en-AU" dirty="0" smtClean="0"/>
              <a:t>	Members pick up rubbish and repair divot marks</a:t>
            </a:r>
          </a:p>
          <a:p>
            <a:r>
              <a:rPr lang="en-AU" dirty="0" smtClean="0"/>
              <a:t>	Their presence discourages undesirables.</a:t>
            </a:r>
          </a:p>
          <a:p>
            <a:r>
              <a:rPr lang="en-AU" dirty="0" smtClean="0"/>
              <a:t>	Constant observation means problems are reported quickly</a:t>
            </a:r>
          </a:p>
          <a:p>
            <a:r>
              <a:rPr lang="en-AU" dirty="0" smtClean="0"/>
              <a:t>	Golf ladies keep an eye on birdlife </a:t>
            </a:r>
            <a:endParaRPr lang="en-AU" dirty="0"/>
          </a:p>
        </p:txBody>
      </p:sp>
      <p:pic>
        <p:nvPicPr>
          <p:cNvPr id="3" name="Picture 2" descr="IMG_17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420888"/>
            <a:ext cx="5436096" cy="3879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8064896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 smtClean="0"/>
              <a:t>Room in the Park for everyone  -</a:t>
            </a:r>
          </a:p>
          <a:p>
            <a:pPr algn="ctr"/>
            <a:r>
              <a:rPr lang="en-AU" sz="2800" dirty="0" smtClean="0"/>
              <a:t>the Park should support a variety of community activities. </a:t>
            </a:r>
          </a:p>
          <a:p>
            <a:pPr marL="514350" indent="-514350"/>
            <a:endParaRPr lang="en-AU" sz="2400" dirty="0" smtClean="0"/>
          </a:p>
          <a:p>
            <a:pPr marL="514350" indent="-514350"/>
            <a:r>
              <a:rPr lang="en-AU" sz="2800" dirty="0" smtClean="0"/>
              <a:t>  Golf and Eco can co-exist.</a:t>
            </a:r>
          </a:p>
          <a:p>
            <a:pPr marL="514350" indent="-514350"/>
            <a:r>
              <a:rPr lang="en-AU" sz="2000" dirty="0" smtClean="0"/>
              <a:t> 	One of the nice things about playing golf is the walk amongst the beautiful old trees, birds, water and plant life.</a:t>
            </a:r>
          </a:p>
          <a:p>
            <a:pPr marL="514350" indent="-514350"/>
            <a:r>
              <a:rPr lang="en-AU" sz="2000" dirty="0" smtClean="0"/>
              <a:t>	Golfers are nature lovers and notice the new growth on the trees, the young ducklings, the Spring flowerings and the new young swamphens.</a:t>
            </a:r>
          </a:p>
          <a:p>
            <a:r>
              <a:rPr lang="en-AU" sz="2000" dirty="0" smtClean="0"/>
              <a:t>          We would be delighted to see the lake area looked after better.</a:t>
            </a:r>
          </a:p>
          <a:p>
            <a:r>
              <a:rPr lang="en-AU" sz="2000" dirty="0" smtClean="0"/>
              <a:t>          And an eco hut?         </a:t>
            </a:r>
            <a:endParaRPr lang="en-AU" sz="2800" dirty="0" smtClean="0"/>
          </a:p>
          <a:p>
            <a:pPr algn="ctr"/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1026" name="Picture 2" descr="C:\Users\Yvonne\2016\Elst Park2\golf Oct8\swamphe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869160"/>
            <a:ext cx="1819275" cy="120967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096887" y="5767358"/>
            <a:ext cx="19635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AU" sz="2000" b="1" dirty="0" smtClean="0">
                <a:solidFill>
                  <a:prstClr val="black"/>
                </a:solidFill>
              </a:rPr>
              <a:t>Larry </a:t>
            </a:r>
            <a:r>
              <a:rPr lang="en-AU" sz="2000" b="1" dirty="0" err="1" smtClean="0">
                <a:solidFill>
                  <a:prstClr val="black"/>
                </a:solidFill>
              </a:rPr>
              <a:t>Dunis</a:t>
            </a:r>
            <a:r>
              <a:rPr lang="en-AU" sz="2000" b="1" dirty="0" smtClean="0">
                <a:solidFill>
                  <a:prstClr val="black"/>
                </a:solidFill>
              </a:rPr>
              <a:t>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332656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 The golf course can accommodate walkers and dogs</a:t>
            </a:r>
            <a:endParaRPr lang="en-AU" sz="1100" dirty="0" smtClean="0"/>
          </a:p>
          <a:p>
            <a:r>
              <a:rPr lang="en-AU" dirty="0" smtClean="0"/>
              <a:t>There is presently a lovely walk available along the side of the Park where walkers and dogs can safely  sniff and walk. </a:t>
            </a:r>
            <a:endParaRPr lang="en-AU" dirty="0"/>
          </a:p>
        </p:txBody>
      </p:sp>
      <p:pic>
        <p:nvPicPr>
          <p:cNvPr id="4" name="Picture 3" descr="IMG_17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3024336" cy="2268252"/>
          </a:xfrm>
          <a:prstGeom prst="rect">
            <a:avLst/>
          </a:prstGeom>
        </p:spPr>
      </p:pic>
      <p:pic>
        <p:nvPicPr>
          <p:cNvPr id="5" name="Picture 4" descr="IMG_17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1700808"/>
            <a:ext cx="4475989" cy="3356992"/>
          </a:xfrm>
          <a:prstGeom prst="rect">
            <a:avLst/>
          </a:prstGeom>
        </p:spPr>
      </p:pic>
      <p:pic>
        <p:nvPicPr>
          <p:cNvPr id="6" name="Picture 5" descr="IMG_17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077072"/>
            <a:ext cx="2843808" cy="21328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1920" y="5517232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Maybe a  community garden at the rear also?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4664"/>
            <a:ext cx="75608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Flood Mitigation</a:t>
            </a:r>
          </a:p>
          <a:p>
            <a:r>
              <a:rPr lang="en-AU" sz="2400" dirty="0" smtClean="0"/>
              <a:t>The golf course can accommodate flood mitigation.</a:t>
            </a:r>
          </a:p>
          <a:p>
            <a:r>
              <a:rPr lang="en-AU" sz="1600" dirty="0" smtClean="0"/>
              <a:t>When flooding of the canal occurs, water can overflow onto the surrounding fairways which will recover.  The impact of floods can be minimised.</a:t>
            </a:r>
            <a:endParaRPr lang="en-AU" sz="1600" dirty="0"/>
          </a:p>
        </p:txBody>
      </p:sp>
      <p:pic>
        <p:nvPicPr>
          <p:cNvPr id="3" name="Picture 2" descr="IMG_17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916832"/>
            <a:ext cx="6264696" cy="46985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60648"/>
            <a:ext cx="799288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/>
              <a:t>Cricket and Football</a:t>
            </a:r>
          </a:p>
          <a:p>
            <a:r>
              <a:rPr lang="en-AU" sz="2000" dirty="0" smtClean="0"/>
              <a:t>Football/Cricket needs can be met without destroying the 9 hole course</a:t>
            </a:r>
          </a:p>
          <a:p>
            <a:r>
              <a:rPr lang="en-AU" dirty="0" smtClean="0"/>
              <a:t> </a:t>
            </a:r>
          </a:p>
          <a:p>
            <a:pPr lvl="0"/>
            <a:r>
              <a:rPr lang="en-AU" dirty="0" smtClean="0"/>
              <a:t>Relocation of Oval 2 is at expense of heritage trees and current golf course</a:t>
            </a:r>
            <a:br>
              <a:rPr lang="en-AU" dirty="0" smtClean="0"/>
            </a:br>
            <a:endParaRPr lang="en-AU" dirty="0" smtClean="0"/>
          </a:p>
          <a:p>
            <a:pPr lvl="0"/>
            <a:r>
              <a:rPr lang="en-AU" dirty="0" smtClean="0"/>
              <a:t>Oval 2 complies with AFL allowable dimensions</a:t>
            </a:r>
            <a:br>
              <a:rPr lang="en-AU" dirty="0" smtClean="0"/>
            </a:br>
            <a:endParaRPr lang="en-AU" dirty="0" smtClean="0"/>
          </a:p>
          <a:p>
            <a:pPr lvl="0"/>
            <a:r>
              <a:rPr lang="en-AU" dirty="0" smtClean="0"/>
              <a:t>Analysis of football grounds reveals many clubs have grounds no bigger than Oval 2</a:t>
            </a:r>
            <a:br>
              <a:rPr lang="en-AU" dirty="0" smtClean="0"/>
            </a:br>
            <a:endParaRPr lang="en-AU" dirty="0" smtClean="0"/>
          </a:p>
          <a:p>
            <a:r>
              <a:rPr lang="en-AU" dirty="0" smtClean="0"/>
              <a:t>There are benefits to having Ovals 1 &amp; 2 side by side</a:t>
            </a:r>
          </a:p>
          <a:p>
            <a:endParaRPr lang="en-AU" dirty="0"/>
          </a:p>
        </p:txBody>
      </p:sp>
      <p:pic>
        <p:nvPicPr>
          <p:cNvPr id="4" name="Picture 3" descr="afl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861048"/>
            <a:ext cx="3382267" cy="2635409"/>
          </a:xfrm>
          <a:prstGeom prst="rect">
            <a:avLst/>
          </a:prstGeom>
        </p:spPr>
      </p:pic>
      <p:pic>
        <p:nvPicPr>
          <p:cNvPr id="5" name="Picture 4" descr="Elsternwick Park Oval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3717032"/>
            <a:ext cx="5070062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Table of ground sizes – thank you to Albert</a:t>
            </a:r>
          </a:p>
          <a:p>
            <a:endParaRPr lang="en-AU" dirty="0" smtClean="0"/>
          </a:p>
          <a:p>
            <a:r>
              <a:rPr lang="en-AU" dirty="0" smtClean="0"/>
              <a:t>    </a:t>
            </a:r>
            <a:endParaRPr lang="en-A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980728"/>
            <a:ext cx="4104456" cy="5407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84168" y="2564904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11 of the 112 grounds listed as </a:t>
            </a:r>
            <a:r>
              <a:rPr lang="en-AU" dirty="0" err="1" smtClean="0"/>
              <a:t>Bayside</a:t>
            </a:r>
            <a:r>
              <a:rPr lang="en-AU" dirty="0" smtClean="0"/>
              <a:t> Football Ovals  are same or less than Oval 2.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orts areas Elsternwic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728" y="1196752"/>
            <a:ext cx="8577922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"/>
            <a:ext cx="89644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/>
              <a:t>The case for keeping Elsternwick as a golf course -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Well managed 9 hole courses e.g. Cheltenham and Burnley are well patronised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Because they are </a:t>
            </a:r>
            <a:r>
              <a:rPr lang="en-AU" b="1" dirty="0" smtClean="0"/>
              <a:t>shorter</a:t>
            </a:r>
            <a:r>
              <a:rPr lang="en-AU" dirty="0" smtClean="0"/>
              <a:t>, 9 hole courses will continue to attract more golfers. </a:t>
            </a:r>
          </a:p>
          <a:p>
            <a:pPr lvl="0">
              <a:buFont typeface="Arial" pitchFamily="34" charset="0"/>
              <a:buChar char="•"/>
            </a:pPr>
            <a:r>
              <a:rPr lang="en-AU" b="1" dirty="0" smtClean="0"/>
              <a:t>Beginners</a:t>
            </a:r>
            <a:r>
              <a:rPr lang="en-AU" dirty="0" smtClean="0"/>
              <a:t> are able to use Elsternwick and enjoy learning there.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A  well run  9 hole course maintains an </a:t>
            </a:r>
            <a:r>
              <a:rPr lang="en-AU" b="1" dirty="0" smtClean="0"/>
              <a:t>income stream </a:t>
            </a:r>
            <a:r>
              <a:rPr lang="en-AU" dirty="0" smtClean="0"/>
              <a:t>to support maintenance of the Park. 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Established </a:t>
            </a:r>
            <a:r>
              <a:rPr lang="en-AU" b="1" dirty="0" smtClean="0"/>
              <a:t>partnerships  work well</a:t>
            </a:r>
            <a:r>
              <a:rPr lang="en-AU" dirty="0" smtClean="0"/>
              <a:t> – Tertiary colleges use Elsternwick as a course where students can learn golf course maintenance and repair, creation of tees, planting of garden beds and grass  cultivation. 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Elsternwick is well placed to have </a:t>
            </a:r>
            <a:r>
              <a:rPr lang="en-AU" b="1" dirty="0" smtClean="0"/>
              <a:t>golf classes </a:t>
            </a:r>
            <a:r>
              <a:rPr lang="en-AU" dirty="0" smtClean="0"/>
              <a:t>which cater to school students, Sport Clubs, Seniors groups and Holiday programmes.  Where will the next generation of kids learn golf easily?</a:t>
            </a:r>
          </a:p>
          <a:p>
            <a:pPr>
              <a:buFont typeface="Arial" pitchFamily="34" charset="0"/>
              <a:buChar char="•"/>
            </a:pPr>
            <a:r>
              <a:rPr lang="en-AU" dirty="0" smtClean="0"/>
              <a:t> Residents nearby retain their park.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3789041"/>
            <a:ext cx="55446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And </a:t>
            </a:r>
            <a:r>
              <a:rPr lang="en-AU" sz="2400" b="1" dirty="0" smtClean="0"/>
              <a:t>patronage</a:t>
            </a:r>
            <a:r>
              <a:rPr lang="en-AU" sz="2400" dirty="0" smtClean="0"/>
              <a:t> would certainly increase  -</a:t>
            </a:r>
          </a:p>
          <a:p>
            <a:endParaRPr lang="en-AU" sz="1200" dirty="0" smtClean="0"/>
          </a:p>
          <a:p>
            <a:r>
              <a:rPr lang="en-AU" sz="2000" dirty="0" smtClean="0"/>
              <a:t>If clubhouse facilities were improved and it appeared attractive to passers by.  </a:t>
            </a:r>
            <a:r>
              <a:rPr lang="en-AU" sz="2000" u="sng" dirty="0" smtClean="0"/>
              <a:t>It does not invite potential golfers as it is</a:t>
            </a:r>
            <a:r>
              <a:rPr lang="en-AU" sz="2000" dirty="0" smtClean="0"/>
              <a:t>! </a:t>
            </a:r>
          </a:p>
          <a:p>
            <a:endParaRPr lang="en-AU" sz="1200" dirty="0" smtClean="0"/>
          </a:p>
          <a:p>
            <a:pPr lvl="0"/>
            <a:r>
              <a:rPr lang="en-AU" sz="2000" dirty="0" smtClean="0"/>
              <a:t>Marketing of the golf course to surrounding communities and groups would also bring more players</a:t>
            </a:r>
            <a:endParaRPr lang="en-AU" sz="2000" dirty="0"/>
          </a:p>
        </p:txBody>
      </p:sp>
      <p:pic>
        <p:nvPicPr>
          <p:cNvPr id="6" name="Picture 5" descr="golfpam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3573016"/>
            <a:ext cx="2585454" cy="21602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17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17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17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9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4752528" cy="3564396"/>
          </a:xfrm>
          <a:prstGeom prst="rect">
            <a:avLst/>
          </a:prstGeom>
        </p:spPr>
      </p:pic>
      <p:pic>
        <p:nvPicPr>
          <p:cNvPr id="5" name="Picture 4" descr="carpar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4061350"/>
            <a:ext cx="4650482" cy="2579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76672"/>
            <a:ext cx="784887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 smtClean="0"/>
              <a:t>Quotes - from Leasing Principles for Crown Land</a:t>
            </a:r>
          </a:p>
          <a:p>
            <a:r>
              <a:rPr lang="en-AU" sz="1600" dirty="0" smtClean="0"/>
              <a:t>‘Leasing should </a:t>
            </a:r>
            <a:r>
              <a:rPr lang="en-AU" sz="1600" b="1" dirty="0" smtClean="0">
                <a:solidFill>
                  <a:srgbClr val="FF0000"/>
                </a:solidFill>
              </a:rPr>
              <a:t>support the development of healthy communities </a:t>
            </a:r>
            <a:r>
              <a:rPr lang="en-AU" sz="1600" dirty="0" smtClean="0"/>
              <a:t>and, where appropriate, promote investment and encourage innovation. Decisions to lease need to </a:t>
            </a:r>
            <a:r>
              <a:rPr lang="en-AU" sz="1600" b="1" dirty="0" smtClean="0">
                <a:solidFill>
                  <a:srgbClr val="FF0000"/>
                </a:solidFill>
              </a:rPr>
              <a:t>consider social, economic and environmental outcomes </a:t>
            </a:r>
            <a:r>
              <a:rPr lang="en-AU" sz="1600" dirty="0" smtClean="0"/>
              <a:t>that may result from a lease proposal. </a:t>
            </a:r>
          </a:p>
          <a:p>
            <a:r>
              <a:rPr lang="en-AU" sz="1600" dirty="0" smtClean="0"/>
              <a:t>Proposals to lease Crown land need to demonstrate the application </a:t>
            </a:r>
            <a:r>
              <a:rPr lang="en-AU" sz="1600" dirty="0" smtClean="0">
                <a:solidFill>
                  <a:srgbClr val="FF0000"/>
                </a:solidFill>
              </a:rPr>
              <a:t>of </a:t>
            </a:r>
            <a:r>
              <a:rPr lang="en-AU" sz="1600" b="1" dirty="0" smtClean="0">
                <a:solidFill>
                  <a:srgbClr val="FF0000"/>
                </a:solidFill>
              </a:rPr>
              <a:t>sustainable management principles</a:t>
            </a:r>
            <a:r>
              <a:rPr lang="en-AU" sz="1600" dirty="0" smtClean="0">
                <a:solidFill>
                  <a:srgbClr val="FF0000"/>
                </a:solidFill>
              </a:rPr>
              <a:t>.’</a:t>
            </a:r>
          </a:p>
          <a:p>
            <a:endParaRPr lang="en-AU" dirty="0" smtClean="0"/>
          </a:p>
          <a:p>
            <a:pPr>
              <a:buFont typeface="Arial" pitchFamily="34" charset="0"/>
              <a:buChar char="•"/>
            </a:pPr>
            <a:r>
              <a:rPr lang="en-AU" sz="3200" dirty="0" smtClean="0"/>
              <a:t>We see that a decision to keep the Park as a well run golf course would the best way to be</a:t>
            </a:r>
            <a:r>
              <a:rPr lang="en-AU" sz="3200" b="1" dirty="0" smtClean="0"/>
              <a:t> sure that the greatest number of people have the opportunity to enjoy the Park for active recreation and leisure </a:t>
            </a:r>
            <a:r>
              <a:rPr lang="en-AU" sz="3200" dirty="0" smtClean="0"/>
              <a:t>in a multitude of ways all day and every day of the week.</a:t>
            </a:r>
          </a:p>
          <a:p>
            <a:endParaRPr lang="en-A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179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316416" cy="623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964</Words>
  <Application>Microsoft Office PowerPoint</Application>
  <PresentationFormat>On-screen Show (4:3)</PresentationFormat>
  <Paragraphs>118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Yvonne</dc:creator>
  <cp:lastModifiedBy>Yvonne</cp:lastModifiedBy>
  <cp:revision>152</cp:revision>
  <dcterms:created xsi:type="dcterms:W3CDTF">2016-10-24T01:54:31Z</dcterms:created>
  <dcterms:modified xsi:type="dcterms:W3CDTF">2016-11-02T00:24:25Z</dcterms:modified>
</cp:coreProperties>
</file>